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9" r:id="rId3"/>
    <p:sldId id="260" r:id="rId4"/>
    <p:sldId id="261" r:id="rId5"/>
    <p:sldId id="264" r:id="rId6"/>
    <p:sldId id="262" r:id="rId7"/>
    <p:sldId id="265" r:id="rId8"/>
    <p:sldId id="267" r:id="rId9"/>
    <p:sldId id="258" r:id="rId10"/>
    <p:sldId id="263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Slika 11">
            <a:extLst>
              <a:ext uri="{FF2B5EF4-FFF2-40B4-BE49-F238E27FC236}">
                <a16:creationId xmlns:a16="http://schemas.microsoft.com/office/drawing/2014/main" id="{8D7613FE-1F8D-46C2-B84E-FAD42A3FEA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34AEF926-3D3D-4363-92A8-D1DF52555BD7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val="159887532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87798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120843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162847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500341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692535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698131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071364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716319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813212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311449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843318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676593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811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542773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5785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89856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E2888474-A0E9-4BAA-BDB8-9ED90D4ED66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AA1A800F-940B-4E9C-9C01-44BA00ECD6F7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val="1863979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olly_Oak_(Quercus_ilex)_acorns,_April,_Sydney_Royal_Botanic_Gardens,_Australia_(16498241353).jpg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s.wikipedia.org/wiki/Puma_americk%C3%A1" TargetMode="External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hyperlink" Target="http://www.thaigoodview.com/node/44857" TargetMode="External"/><Relationship Id="rId7" Type="http://schemas.openxmlformats.org/officeDocument/2006/relationships/image" Target="../media/image41.jpg"/><Relationship Id="rId12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24.jpg"/><Relationship Id="rId5" Type="http://schemas.openxmlformats.org/officeDocument/2006/relationships/hyperlink" Target="https://fabiusmaximus.com/2016/01/26/us-biological-attack-on-ukraine-93425/" TargetMode="External"/><Relationship Id="rId10" Type="http://schemas.openxmlformats.org/officeDocument/2006/relationships/image" Target="../media/image43.jpg"/><Relationship Id="rId4" Type="http://schemas.openxmlformats.org/officeDocument/2006/relationships/image" Target="../media/image21.jpg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haigoodview.com/node/44857" TargetMode="External"/><Relationship Id="rId3" Type="http://schemas.openxmlformats.org/officeDocument/2006/relationships/hyperlink" Target="http://www.geologypage.com/2014/02/satellite-images-detect-underwater.html" TargetMode="External"/><Relationship Id="rId7" Type="http://schemas.openxmlformats.org/officeDocument/2006/relationships/image" Target="../media/image39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tolweb.org/Isoptera" TargetMode="External"/><Relationship Id="rId5" Type="http://schemas.openxmlformats.org/officeDocument/2006/relationships/image" Target="../media/image46.jpg"/><Relationship Id="rId10" Type="http://schemas.openxmlformats.org/officeDocument/2006/relationships/image" Target="../media/image48.jpg"/><Relationship Id="rId4" Type="http://schemas.openxmlformats.org/officeDocument/2006/relationships/hyperlink" Target="https://creativecommons.org/licenses/by-nc-nd/3.0/" TargetMode="External"/><Relationship Id="rId9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abiusmaximus.com/2016/01/26/us-biological-attack-on-ukraine-93425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acterial_blight_of_soybean" TargetMode="External"/><Relationship Id="rId3" Type="http://schemas.openxmlformats.org/officeDocument/2006/relationships/image" Target="../media/image51.jpg"/><Relationship Id="rId7" Type="http://schemas.openxmlformats.org/officeDocument/2006/relationships/image" Target="../media/image53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28-01-Perikarderguss_Perimyokarditis_pa.png" TargetMode="External"/><Relationship Id="rId5" Type="http://schemas.openxmlformats.org/officeDocument/2006/relationships/image" Target="../media/image52.png"/><Relationship Id="rId4" Type="http://schemas.openxmlformats.org/officeDocument/2006/relationships/hyperlink" Target="https://en.wikipedia.org/wiki/Anthrax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24.jpg"/><Relationship Id="rId3" Type="http://schemas.openxmlformats.org/officeDocument/2006/relationships/image" Target="../media/image54.jpg"/><Relationship Id="rId7" Type="http://schemas.openxmlformats.org/officeDocument/2006/relationships/image" Target="../media/image56.jpg"/><Relationship Id="rId12" Type="http://schemas.openxmlformats.org/officeDocument/2006/relationships/image" Target="../media/image43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11" Type="http://schemas.openxmlformats.org/officeDocument/2006/relationships/image" Target="../media/image58.jpg"/><Relationship Id="rId5" Type="http://schemas.openxmlformats.org/officeDocument/2006/relationships/image" Target="../media/image41.jpg"/><Relationship Id="rId10" Type="http://schemas.openxmlformats.org/officeDocument/2006/relationships/image" Target="../media/image14.jpg"/><Relationship Id="rId4" Type="http://schemas.openxmlformats.org/officeDocument/2006/relationships/image" Target="../media/image44.jpg"/><Relationship Id="rId9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files.com/show_file.php?id=13522639217646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lickr.com/photos/microagua/33444627885/" TargetMode="Externa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hyperlink" Target="http://wiki.poljoinfo.com/pepelnica-vinova-loza/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s.wikipedia.org/wiki/Alexander_Fleming" TargetMode="Externa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iologycorner.com/APbiology/cellular/notes_cells2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.jpg"/><Relationship Id="rId18" Type="http://schemas.openxmlformats.org/officeDocument/2006/relationships/image" Target="../media/image15.jpg"/><Relationship Id="rId3" Type="http://schemas.openxmlformats.org/officeDocument/2006/relationships/image" Target="../media/image4.jpg"/><Relationship Id="rId21" Type="http://schemas.openxmlformats.org/officeDocument/2006/relationships/image" Target="../media/image17.jpg"/><Relationship Id="rId7" Type="http://schemas.openxmlformats.org/officeDocument/2006/relationships/hyperlink" Target="http://thetravellersanghamitra.blogspot.com/2010/03/touch-of-tropical-rain-forest-in-india.html" TargetMode="External"/><Relationship Id="rId12" Type="http://schemas.openxmlformats.org/officeDocument/2006/relationships/image" Target="../media/image10.jpg"/><Relationship Id="rId17" Type="http://schemas.openxmlformats.org/officeDocument/2006/relationships/image" Target="../media/image14.jpg"/><Relationship Id="rId2" Type="http://schemas.openxmlformats.org/officeDocument/2006/relationships/image" Target="../media/image3.jpg"/><Relationship Id="rId16" Type="http://schemas.openxmlformats.org/officeDocument/2006/relationships/hyperlink" Target="https://en.wikipedia.org/wiki/Fromia_milleporella" TargetMode="External"/><Relationship Id="rId20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hyperlink" Target="https://en.wikipedia.org/wiki/Pinus_patula" TargetMode="External"/><Relationship Id="rId5" Type="http://schemas.openxmlformats.org/officeDocument/2006/relationships/hyperlink" Target="https://pxhere.com/es/photo/168863" TargetMode="External"/><Relationship Id="rId15" Type="http://schemas.openxmlformats.org/officeDocument/2006/relationships/image" Target="../media/image13.jpg"/><Relationship Id="rId10" Type="http://schemas.openxmlformats.org/officeDocument/2006/relationships/image" Target="../media/image9.jpg"/><Relationship Id="rId19" Type="http://schemas.openxmlformats.org/officeDocument/2006/relationships/hyperlink" Target="http://commons.wikimedia.org/wiki/File:Aplysina_fistularis_(Yellow_tube_sponge).jpg" TargetMode="External"/><Relationship Id="rId4" Type="http://schemas.openxmlformats.org/officeDocument/2006/relationships/image" Target="../media/image5.jpg"/><Relationship Id="rId9" Type="http://schemas.openxmlformats.org/officeDocument/2006/relationships/image" Target="../media/image8.jpg"/><Relationship Id="rId14" Type="http://schemas.openxmlformats.org/officeDocument/2006/relationships/image" Target="../media/image12.jpg"/><Relationship Id="rId22" Type="http://schemas.openxmlformats.org/officeDocument/2006/relationships/hyperlink" Target="https://commons.wikimedia.org/wiki/File:Paramuricea_clavata_(Risso,_1826)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hyperlink" Target="https://it.wikipedia.org/wiki/Sorbo_ciavardello" TargetMode="External"/><Relationship Id="rId4" Type="http://schemas.openxmlformats.org/officeDocument/2006/relationships/image" Target="../media/image7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t.wikipedia.org/wiki/Sorbo_ciavardello" TargetMode="Externa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Aplysina_fistularis_(Yellow_tube_sponge).jpg" TargetMode="External"/><Relationship Id="rId13" Type="http://schemas.openxmlformats.org/officeDocument/2006/relationships/hyperlink" Target="http://nl.wikipedia.org/wiki/paardehaarwormen" TargetMode="External"/><Relationship Id="rId3" Type="http://schemas.openxmlformats.org/officeDocument/2006/relationships/image" Target="../media/image76.jpg"/><Relationship Id="rId7" Type="http://schemas.openxmlformats.org/officeDocument/2006/relationships/image" Target="../media/image15.jpg"/><Relationship Id="rId12" Type="http://schemas.openxmlformats.org/officeDocument/2006/relationships/image" Target="../media/image80.jpeg"/><Relationship Id="rId17" Type="http://schemas.openxmlformats.org/officeDocument/2006/relationships/hyperlink" Target="http://ja.wikipedia.org/wiki/%E3%83%9F%E3%83%9F%E3%82%BA" TargetMode="External"/><Relationship Id="rId2" Type="http://schemas.openxmlformats.org/officeDocument/2006/relationships/image" Target="../media/image7.jpg"/><Relationship Id="rId16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image" Target="../media/image79.jpg"/><Relationship Id="rId5" Type="http://schemas.openxmlformats.org/officeDocument/2006/relationships/image" Target="../media/image77.jpg"/><Relationship Id="rId15" Type="http://schemas.openxmlformats.org/officeDocument/2006/relationships/image" Target="../media/image82.jpg"/><Relationship Id="rId10" Type="http://schemas.openxmlformats.org/officeDocument/2006/relationships/image" Target="../media/image16.jpg"/><Relationship Id="rId4" Type="http://schemas.openxmlformats.org/officeDocument/2006/relationships/image" Target="../media/image12.jpg"/><Relationship Id="rId9" Type="http://schemas.openxmlformats.org/officeDocument/2006/relationships/image" Target="../media/image78.jpg"/><Relationship Id="rId14" Type="http://schemas.openxmlformats.org/officeDocument/2006/relationships/image" Target="../media/image8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hyperlink" Target="http://nl.wikipedia.org/wiki/paardehaarwormen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82.jpg"/><Relationship Id="rId4" Type="http://schemas.openxmlformats.org/officeDocument/2006/relationships/hyperlink" Target="http://commons.wikimedia.org/wiki/File:Aplysina_fistularis_(Yellow_tube_sponge)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81.jpg"/><Relationship Id="rId4" Type="http://schemas.openxmlformats.org/officeDocument/2006/relationships/hyperlink" Target="http://ja.wikipedia.org/wiki/%E3%83%9F%E3%83%9F%E3%82%B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Aristoteles" TargetMode="External"/><Relationship Id="rId7" Type="http://schemas.openxmlformats.org/officeDocument/2006/relationships/hyperlink" Target="http://ohrizzonti.blogspot.com/2015/10/i-di-caprio-del-nobel.html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hyperlink" Target="https://global-geography.org/af/Geography/Europe/Sweden/Pictures/Uppsala/Carl_von_Linne" TargetMode="Externa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s://fabiusmaximus.com/2016/01/26/us-biological-attack-on-ukraine-93425/" TargetMode="External"/><Relationship Id="rId7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hyperlink" Target="https://commons.wikimedia.org/wiki/File:Archaea.gif" TargetMode="External"/><Relationship Id="rId4" Type="http://schemas.openxmlformats.org/officeDocument/2006/relationships/image" Target="../media/image22.gif"/><Relationship Id="rId9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hyperlink" Target="https://pxhere.com/en/photo/1350403" TargetMode="External"/><Relationship Id="rId7" Type="http://schemas.openxmlformats.org/officeDocument/2006/relationships/hyperlink" Target="https://pxhere.com/es/photo/1155499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hyperlink" Target="https://ru.wikipedia.org/wiki/%D0%A4%D0%B0%D0%B9%D0%BB:Fraxinus_pennsylvanica_leaf.jpg" TargetMode="External"/><Relationship Id="rId4" Type="http://schemas.openxmlformats.org/officeDocument/2006/relationships/image" Target="../media/image29.jpg"/><Relationship Id="rId9" Type="http://schemas.openxmlformats.org/officeDocument/2006/relationships/hyperlink" Target="http://commons.wikimedia.org/wiki/File:Beautiful_birch_leaves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hyperlink" Target="https://en.wiktionary.org/wiki/lipa" TargetMode="External"/><Relationship Id="rId7" Type="http://schemas.openxmlformats.org/officeDocument/2006/relationships/hyperlink" Target="http://commons.wikimedia.org/wiki/File:Beautiful_birch_leaves.jpg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hyperlink" Target="https://pxhere.com/cs/photo/787613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33.jpg"/><Relationship Id="rId9" Type="http://schemas.openxmlformats.org/officeDocument/2006/relationships/hyperlink" Target="https://en.wikipedia.org/wiki/File:Sweetbay_Magnolia_Magnolia_virginiana_Flower_Closeup_2242px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l/photo/712014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mmons.wikimedia.org/wiki/File:Blue_mussel_clump.jpg" TargetMode="External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03E6B8C-4801-49FC-AC10-DB0932BBF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0136" y="640080"/>
            <a:ext cx="9245144" cy="1223687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85000" lnSpcReduction="2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RAZNOLIKOST I RAZVRSTAVANJE ŽIVIH BIĆA </a:t>
            </a:r>
          </a:p>
          <a:p>
            <a:pPr algn="ctr"/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</a:t>
            </a:r>
            <a:r>
              <a:rPr lang="hr-H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PONAVLJANJE</a:t>
            </a:r>
            <a:endParaRPr lang="hr-HR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8FF53A7-72FB-4531-A140-C3A101F63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82" y="2850117"/>
            <a:ext cx="6168501" cy="269364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436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AC0E35-41BD-47EC-86B7-2E4E47A6B8B2}"/>
              </a:ext>
            </a:extLst>
          </p:cNvPr>
          <p:cNvSpPr txBox="1">
            <a:spLocks/>
          </p:cNvSpPr>
          <p:nvPr/>
        </p:nvSpPr>
        <p:spPr bwMode="gray">
          <a:xfrm>
            <a:off x="445213" y="3929922"/>
            <a:ext cx="5010707" cy="6704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NARODNO IME: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česmina, česvina, hrast crnika</a:t>
            </a:r>
          </a:p>
          <a:p>
            <a:pPr algn="ctr"/>
            <a:r>
              <a:rPr lang="hr-H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ZNANSTVENO IME: </a:t>
            </a:r>
            <a:r>
              <a:rPr lang="hr-HR" sz="1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Quercus</a:t>
            </a:r>
            <a:r>
              <a:rPr lang="hr-HR" sz="1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1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ilex</a:t>
            </a:r>
            <a:r>
              <a:rPr lang="hr-HR" sz="1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015C09C-CCAF-40D9-8B0F-6D0B19AA3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3946" y="1033468"/>
            <a:ext cx="3993240" cy="2642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4C73FA62-F0E7-4DE6-B37A-17E8939A99B0}"/>
              </a:ext>
            </a:extLst>
          </p:cNvPr>
          <p:cNvSpPr txBox="1">
            <a:spLocks/>
          </p:cNvSpPr>
          <p:nvPr/>
        </p:nvSpPr>
        <p:spPr bwMode="gray">
          <a:xfrm>
            <a:off x="5191760" y="5669280"/>
            <a:ext cx="6758227" cy="7598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NARODNO IME: </a:t>
            </a:r>
            <a:r>
              <a:rPr lang="hr-HR" sz="1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cougar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planinski lav, puma, </a:t>
            </a:r>
            <a:r>
              <a:rPr lang="hr-HR" sz="1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catamount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hr-HR" sz="1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pantera</a:t>
            </a:r>
          </a:p>
          <a:p>
            <a:pPr algn="ctr"/>
            <a:r>
              <a:rPr lang="hr-H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ZNANSTVENO IME: </a:t>
            </a:r>
            <a:r>
              <a:rPr lang="hr-HR" sz="1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Felis</a:t>
            </a:r>
            <a:r>
              <a:rPr lang="hr-HR" sz="1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1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concolor</a:t>
            </a:r>
            <a:r>
              <a:rPr lang="hr-HR" sz="1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1E62FD3-CAB7-42D1-9B7D-888751ED5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39379" y="2302933"/>
            <a:ext cx="4358821" cy="3041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671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03E6B8C-4801-49FC-AC10-DB0932BBF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0023" y="4856078"/>
            <a:ext cx="9171954" cy="1065320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77500" lnSpcReduction="2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sz="4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RAZNOLIKOST I RAZVRSTAVANJE ŽIVIH BIĆA</a:t>
            </a:r>
          </a:p>
          <a:p>
            <a:pPr algn="ctr"/>
            <a:r>
              <a:rPr lang="hr-H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PONAVLJANJE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0938277-7E71-4995-9C01-D488D7DAA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5070" y="1204287"/>
            <a:ext cx="1741415" cy="1555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2445F21-50EB-4F99-9AA6-4CB6556BC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63003" y="928358"/>
            <a:ext cx="2370468" cy="1555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729C5B5-F081-4CB2-8A26-583A29534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167" y="2939846"/>
            <a:ext cx="1862996" cy="1397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DACE186-7E9C-422D-8982-93C0011BB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88" y="2009795"/>
            <a:ext cx="1450427" cy="2175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9535711B-A267-4F2F-A10E-0B67FF50D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201" y="2718952"/>
            <a:ext cx="1775118" cy="1420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B004F21-CF34-45DE-8C29-39D2A32096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140" y="1051943"/>
            <a:ext cx="1744655" cy="1308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CB164F98-8753-40B6-9BDD-269C92B9F6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815" y="2553605"/>
            <a:ext cx="1222659" cy="1833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AAD11ED3-D4E6-4967-8EC4-84B965EFDB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805" y="3003006"/>
            <a:ext cx="1862996" cy="1397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87569692-3F5D-4EEE-81F3-2988BB7DFA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8" b="21265"/>
          <a:stretch/>
        </p:blipFill>
        <p:spPr>
          <a:xfrm>
            <a:off x="6105661" y="642512"/>
            <a:ext cx="1485216" cy="1676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68885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C1FDB3D9-23CB-4748-8772-6D9887ECA539}"/>
              </a:ext>
            </a:extLst>
          </p:cNvPr>
          <p:cNvSpPr txBox="1">
            <a:spLocks/>
          </p:cNvSpPr>
          <p:nvPr/>
        </p:nvSpPr>
        <p:spPr bwMode="gray">
          <a:xfrm>
            <a:off x="275388" y="953444"/>
            <a:ext cx="1574308" cy="458387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I. ARHEJE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5176F919-0F21-4EDF-8B21-48BFA5739D6D}"/>
              </a:ext>
            </a:extLst>
          </p:cNvPr>
          <p:cNvSpPr txBox="1">
            <a:spLocks/>
          </p:cNvSpPr>
          <p:nvPr/>
        </p:nvSpPr>
        <p:spPr bwMode="gray">
          <a:xfrm>
            <a:off x="221469" y="3521193"/>
            <a:ext cx="5309320" cy="1924976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jednostanični organizmi</a:t>
            </a:r>
          </a:p>
          <a:p>
            <a:pPr marL="285750" indent="-28575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stanica sličnija stanici </a:t>
            </a:r>
            <a:r>
              <a:rPr lang="hr-HR" sz="1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eukariota</a:t>
            </a:r>
            <a:endParaRPr lang="hr-HR" sz="1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potomci najstarijih organizama na Zemlji</a:t>
            </a:r>
          </a:p>
          <a:p>
            <a:pPr marL="285750" indent="-28575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neke žive u vrlo ekstremnim uvjetima</a:t>
            </a:r>
          </a:p>
          <a:p>
            <a:pPr marL="285750" indent="-28575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 morima i oceanima su važan dio planktona</a:t>
            </a:r>
          </a:p>
          <a:p>
            <a:pPr marL="285750" indent="-28575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važne u suživotu s drugim organizmima </a:t>
            </a:r>
          </a:p>
          <a:p>
            <a:pPr algn="ctr"/>
            <a:r>
              <a:rPr lang="hr-HR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(npr. termitima i </a:t>
            </a:r>
            <a:r>
              <a:rPr lang="hr-HR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protistima</a:t>
            </a:r>
            <a:r>
              <a:rPr lang="hr-HR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A2091B2F-E355-4C55-910B-9B0A6F054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63391" y="3927477"/>
            <a:ext cx="2807140" cy="2105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87FB0609-AF61-4C02-B349-33129632AF67}"/>
              </a:ext>
            </a:extLst>
          </p:cNvPr>
          <p:cNvSpPr txBox="1"/>
          <p:nvPr/>
        </p:nvSpPr>
        <p:spPr>
          <a:xfrm>
            <a:off x="1674000" y="700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3" tooltip="http://www.geologypage.com/2014/02/satellite-images-detect-underwater.html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4" tooltip="https://creativecommons.org/licenses/by-nc-nd/3.0/"/>
              </a:rPr>
              <a:t>CC BY-NC-ND</a:t>
            </a:r>
            <a:endParaRPr lang="hr-HR" sz="90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6D675EE-8D7B-47DD-8191-0C5CA55D931F}"/>
              </a:ext>
            </a:extLst>
          </p:cNvPr>
          <p:cNvSpPr txBox="1"/>
          <p:nvPr/>
        </p:nvSpPr>
        <p:spPr>
          <a:xfrm>
            <a:off x="9205469" y="2423817"/>
            <a:ext cx="2312099" cy="9541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Neke </a:t>
            </a:r>
            <a:r>
              <a:rPr lang="hr-H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ž</a:t>
            </a: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ive u vrlo ekstremnim uvjetima…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EB9EEC7D-F2A1-471D-89BB-E5D3B6B95994}"/>
              </a:ext>
            </a:extLst>
          </p:cNvPr>
          <p:cNvSpPr txBox="1"/>
          <p:nvPr/>
        </p:nvSpPr>
        <p:spPr>
          <a:xfrm>
            <a:off x="9721330" y="5477767"/>
            <a:ext cx="2193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podmorskim vulkanima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52120E55-2AAE-4184-93F4-316699A0B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8684" y="5216978"/>
            <a:ext cx="885202" cy="8158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1F9333B-7220-4D05-A241-DB7334B3FD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042489" y="1698888"/>
            <a:ext cx="1741415" cy="1555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B1D2EBCB-49F2-49F9-89B7-37E2ACAB4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0122" y="1064578"/>
            <a:ext cx="2193339" cy="2906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36748B11-0E2E-4084-8678-13DD0BA073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8609" y="4447920"/>
            <a:ext cx="3154852" cy="2082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TekstniOkvir 24">
            <a:extLst>
              <a:ext uri="{FF2B5EF4-FFF2-40B4-BE49-F238E27FC236}">
                <a16:creationId xmlns:a16="http://schemas.microsoft.com/office/drawing/2014/main" id="{FF7F0A06-E0D3-4BBD-BDEB-14D893C95765}"/>
              </a:ext>
            </a:extLst>
          </p:cNvPr>
          <p:cNvSpPr txBox="1"/>
          <p:nvPr/>
        </p:nvSpPr>
        <p:spPr>
          <a:xfrm>
            <a:off x="6246000" y="4444073"/>
            <a:ext cx="2737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visokim koncentracijama soli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EAE1C3B0-E4EF-4587-96D7-D976F62C426F}"/>
              </a:ext>
            </a:extLst>
          </p:cNvPr>
          <p:cNvSpPr txBox="1"/>
          <p:nvPr/>
        </p:nvSpPr>
        <p:spPr>
          <a:xfrm>
            <a:off x="7792333" y="1064578"/>
            <a:ext cx="120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u gejzirima </a:t>
            </a:r>
          </a:p>
        </p:txBody>
      </p:sp>
      <p:sp>
        <p:nvSpPr>
          <p:cNvPr id="19" name="TekstniOkvir 9">
            <a:extLst>
              <a:ext uri="{FF2B5EF4-FFF2-40B4-BE49-F238E27FC236}">
                <a16:creationId xmlns:a16="http://schemas.microsoft.com/office/drawing/2014/main" id="{A528A3E8-3EB0-495E-8E2A-11678FB8A194}"/>
              </a:ext>
            </a:extLst>
          </p:cNvPr>
          <p:cNvSpPr txBox="1"/>
          <p:nvPr/>
        </p:nvSpPr>
        <p:spPr>
          <a:xfrm>
            <a:off x="2876129" y="393817"/>
            <a:ext cx="331026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Što sve znamo o domeni ARHEJA? U kakvim uvjetima žive?</a:t>
            </a:r>
          </a:p>
        </p:txBody>
      </p:sp>
    </p:spTree>
    <p:extLst>
      <p:ext uri="{BB962C8B-B14F-4D97-AF65-F5344CB8AC3E}">
        <p14:creationId xmlns:p14="http://schemas.microsoft.com/office/powerpoint/2010/main" val="85749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2" grpId="0" animBg="1"/>
      <p:bldP spid="15" grpId="0"/>
      <p:bldP spid="25" grpId="0"/>
      <p:bldP spid="26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9B032C28-7E12-4DC5-A545-371F3C0511B8}"/>
              </a:ext>
            </a:extLst>
          </p:cNvPr>
          <p:cNvSpPr txBox="1">
            <a:spLocks/>
          </p:cNvSpPr>
          <p:nvPr/>
        </p:nvSpPr>
        <p:spPr bwMode="gray">
          <a:xfrm>
            <a:off x="432893" y="543017"/>
            <a:ext cx="1866424" cy="50454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II. BAKTERIJE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51CE800E-58E6-4275-8D4C-A0C8DD58F025}"/>
              </a:ext>
            </a:extLst>
          </p:cNvPr>
          <p:cNvSpPr txBox="1">
            <a:spLocks/>
          </p:cNvSpPr>
          <p:nvPr/>
        </p:nvSpPr>
        <p:spPr bwMode="gray">
          <a:xfrm>
            <a:off x="548303" y="4140453"/>
            <a:ext cx="5204427" cy="144234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nalaze se svugdje</a:t>
            </a:r>
          </a:p>
          <a:p>
            <a:pPr marL="285750" indent="-28575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prilagođene različitim životnim uvjetima</a:t>
            </a:r>
          </a:p>
          <a:p>
            <a:pPr marL="285750" indent="-28575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 visokim i niskim temperaturama</a:t>
            </a:r>
          </a:p>
          <a:p>
            <a:pPr marL="285750" indent="-28575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aerobne ili anaerobne</a:t>
            </a:r>
          </a:p>
          <a:p>
            <a:pPr marL="285750" indent="-28575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sudjeluju u kruženju tvari i protjecanju energije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9AEFDF4-5089-4369-8FBC-466E9304C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16" y="1855434"/>
            <a:ext cx="3282930" cy="2138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FCC83852-F57B-4EDF-932A-4E6F0EB48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23654" y="1648542"/>
            <a:ext cx="3787331" cy="2138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94C41C29-BCE1-42D3-AD2B-5BC7D385F80D}"/>
              </a:ext>
            </a:extLst>
          </p:cNvPr>
          <p:cNvSpPr txBox="1">
            <a:spLocks/>
          </p:cNvSpPr>
          <p:nvPr/>
        </p:nvSpPr>
        <p:spPr bwMode="gray">
          <a:xfrm>
            <a:off x="6320267" y="4371458"/>
            <a:ext cx="5204427" cy="9803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AUTOTROFNE BAKTERIJE - same sebi stvaraju hranu iz spojeva koji se nalaze u njihovu okružju </a:t>
            </a:r>
            <a:r>
              <a:rPr lang="hr-HR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(npr. </a:t>
            </a:r>
            <a:r>
              <a:rPr lang="hr-HR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cijanobakterije</a:t>
            </a:r>
            <a:r>
              <a:rPr lang="hr-HR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dušikove i sumporne bakterije)</a:t>
            </a:r>
          </a:p>
        </p:txBody>
      </p:sp>
      <p:sp>
        <p:nvSpPr>
          <p:cNvPr id="9" name="TekstniOkvir 9">
            <a:extLst>
              <a:ext uri="{FF2B5EF4-FFF2-40B4-BE49-F238E27FC236}">
                <a16:creationId xmlns:a16="http://schemas.microsoft.com/office/drawing/2014/main" id="{AE542B73-679E-44BC-817B-8E4AB31F37A1}"/>
              </a:ext>
            </a:extLst>
          </p:cNvPr>
          <p:cNvSpPr txBox="1"/>
          <p:nvPr/>
        </p:nvSpPr>
        <p:spPr>
          <a:xfrm>
            <a:off x="2785739" y="628876"/>
            <a:ext cx="3310261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Što je sve poznato o BAKTERIJAMA?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6ED26F7-F95B-49D7-93F3-97AA5C9D67F7}"/>
              </a:ext>
            </a:extLst>
          </p:cNvPr>
          <p:cNvSpPr txBox="1"/>
          <p:nvPr/>
        </p:nvSpPr>
        <p:spPr>
          <a:xfrm>
            <a:off x="7159096" y="626140"/>
            <a:ext cx="3310261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Kakve bakterije postoje? Pojasni uz primjere.</a:t>
            </a:r>
          </a:p>
        </p:txBody>
      </p:sp>
    </p:spTree>
    <p:extLst>
      <p:ext uri="{BB962C8B-B14F-4D97-AF65-F5344CB8AC3E}">
        <p14:creationId xmlns:p14="http://schemas.microsoft.com/office/powerpoint/2010/main" val="4208077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E7BD39-5F18-4A88-97D8-3298FA4A3050}"/>
              </a:ext>
            </a:extLst>
          </p:cNvPr>
          <p:cNvSpPr txBox="1">
            <a:spLocks/>
          </p:cNvSpPr>
          <p:nvPr/>
        </p:nvSpPr>
        <p:spPr bwMode="gray">
          <a:xfrm>
            <a:off x="657791" y="427615"/>
            <a:ext cx="5204427" cy="9803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HETEROTROFNE BAKTERIJE - najveći broj, iz svoje okoline uzimaju gotove hranjive tvari. Ovisno o izvoru hrane mogu biti </a:t>
            </a:r>
            <a:r>
              <a:rPr lang="hr-HR" sz="1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saprotrofske</a:t>
            </a: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ili parazitske.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4509685-0A7F-44F6-A37C-38184DF82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09" y="841036"/>
            <a:ext cx="2755469" cy="2066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9168224A-5C10-441F-9865-FC037C15FA28}"/>
              </a:ext>
            </a:extLst>
          </p:cNvPr>
          <p:cNvSpPr txBox="1">
            <a:spLocks/>
          </p:cNvSpPr>
          <p:nvPr/>
        </p:nvSpPr>
        <p:spPr bwMode="gray">
          <a:xfrm>
            <a:off x="892193" y="2537819"/>
            <a:ext cx="2182008" cy="100317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SAPROTROFSKE</a:t>
            </a:r>
          </a:p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razgrađuju uginule organizme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95887FAF-59CD-442F-8D00-2B91603C2B79}"/>
              </a:ext>
            </a:extLst>
          </p:cNvPr>
          <p:cNvSpPr txBox="1">
            <a:spLocks/>
          </p:cNvSpPr>
          <p:nvPr/>
        </p:nvSpPr>
        <p:spPr bwMode="gray">
          <a:xfrm>
            <a:off x="3393171" y="2535410"/>
            <a:ext cx="2182008" cy="9537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PARAZITSKE</a:t>
            </a:r>
          </a:p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uzročnici različitih bolesti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3D841377-BC2A-49DC-87FA-DA7AC7F4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76752" y="4385458"/>
            <a:ext cx="1792198" cy="11999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6506FF6B-DDCA-487D-8009-BB3D1989D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03649" y="4480127"/>
            <a:ext cx="1265994" cy="12961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23B0FDF5-BD67-4E6A-B1AB-6F7F844E4B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4023" t="2759" r="4311" b="12199"/>
          <a:stretch/>
        </p:blipFill>
        <p:spPr>
          <a:xfrm>
            <a:off x="5452869" y="4446138"/>
            <a:ext cx="1681086" cy="11540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id="{EE3EDDDE-87AD-4035-9A48-B0339DC65E28}"/>
              </a:ext>
            </a:extLst>
          </p:cNvPr>
          <p:cNvSpPr txBox="1"/>
          <p:nvPr/>
        </p:nvSpPr>
        <p:spPr>
          <a:xfrm>
            <a:off x="5411900" y="5742494"/>
            <a:ext cx="1874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bakterijska palež na biljkama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4D6C2CB6-582F-4479-ACAB-E69386506387}"/>
              </a:ext>
            </a:extLst>
          </p:cNvPr>
          <p:cNvSpPr txBox="1"/>
          <p:nvPr/>
        </p:nvSpPr>
        <p:spPr>
          <a:xfrm>
            <a:off x="2083354" y="5689840"/>
            <a:ext cx="1537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bedrenica u životinja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CBBE5E3C-16E0-44E2-B017-1D24ACCC6E80}"/>
              </a:ext>
            </a:extLst>
          </p:cNvPr>
          <p:cNvSpPr txBox="1"/>
          <p:nvPr/>
        </p:nvSpPr>
        <p:spPr>
          <a:xfrm>
            <a:off x="3777008" y="5868846"/>
            <a:ext cx="1691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upala pluća čovjeka</a:t>
            </a:r>
          </a:p>
        </p:txBody>
      </p:sp>
      <p:sp>
        <p:nvSpPr>
          <p:cNvPr id="24" name="Strelica: prema dolje 23">
            <a:extLst>
              <a:ext uri="{FF2B5EF4-FFF2-40B4-BE49-F238E27FC236}">
                <a16:creationId xmlns:a16="http://schemas.microsoft.com/office/drawing/2014/main" id="{B0257690-BC19-431E-8783-3BB5B0351036}"/>
              </a:ext>
            </a:extLst>
          </p:cNvPr>
          <p:cNvSpPr/>
          <p:nvPr/>
        </p:nvSpPr>
        <p:spPr>
          <a:xfrm rot="19784406">
            <a:off x="5367514" y="3544869"/>
            <a:ext cx="195308" cy="816745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Strelica: prema dolje 24">
            <a:extLst>
              <a:ext uri="{FF2B5EF4-FFF2-40B4-BE49-F238E27FC236}">
                <a16:creationId xmlns:a16="http://schemas.microsoft.com/office/drawing/2014/main" id="{38E8B739-2CD8-4527-8F1D-5C383712F48A}"/>
              </a:ext>
            </a:extLst>
          </p:cNvPr>
          <p:cNvSpPr/>
          <p:nvPr/>
        </p:nvSpPr>
        <p:spPr>
          <a:xfrm>
            <a:off x="4447765" y="3578065"/>
            <a:ext cx="175306" cy="767719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Strelica: prema dolje 25">
            <a:extLst>
              <a:ext uri="{FF2B5EF4-FFF2-40B4-BE49-F238E27FC236}">
                <a16:creationId xmlns:a16="http://schemas.microsoft.com/office/drawing/2014/main" id="{CFE148AC-5389-4685-A49F-223E62DA5DBE}"/>
              </a:ext>
            </a:extLst>
          </p:cNvPr>
          <p:cNvSpPr/>
          <p:nvPr/>
        </p:nvSpPr>
        <p:spPr>
          <a:xfrm rot="2241383">
            <a:off x="3516095" y="3538028"/>
            <a:ext cx="195308" cy="816745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Naslov 1">
            <a:extLst>
              <a:ext uri="{FF2B5EF4-FFF2-40B4-BE49-F238E27FC236}">
                <a16:creationId xmlns:a16="http://schemas.microsoft.com/office/drawing/2014/main" id="{DDF10F7C-0008-4A23-A7F9-830A1531C802}"/>
              </a:ext>
            </a:extLst>
          </p:cNvPr>
          <p:cNvSpPr txBox="1">
            <a:spLocks/>
          </p:cNvSpPr>
          <p:nvPr/>
        </p:nvSpPr>
        <p:spPr bwMode="gray">
          <a:xfrm>
            <a:off x="8054214" y="4135119"/>
            <a:ext cx="3619921" cy="146511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BAKTERIJE uzrokuju kvarenje hrane, a kako bi se to spriječilo, neke namirnice se sole, a neke šećere i tako konzerviraju. </a:t>
            </a:r>
          </a:p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Povrće se konzervira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kiseljenjem.</a:t>
            </a:r>
            <a:endParaRPr lang="hr-HR" sz="1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Strelica: prema dolje 17">
            <a:extLst>
              <a:ext uri="{FF2B5EF4-FFF2-40B4-BE49-F238E27FC236}">
                <a16:creationId xmlns:a16="http://schemas.microsoft.com/office/drawing/2014/main" id="{17022876-0CAE-4914-9555-9A04F666D272}"/>
              </a:ext>
            </a:extLst>
          </p:cNvPr>
          <p:cNvSpPr/>
          <p:nvPr/>
        </p:nvSpPr>
        <p:spPr>
          <a:xfrm rot="1411694">
            <a:off x="2426120" y="1573504"/>
            <a:ext cx="195308" cy="816745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Strelica: prema dolje 19">
            <a:extLst>
              <a:ext uri="{FF2B5EF4-FFF2-40B4-BE49-F238E27FC236}">
                <a16:creationId xmlns:a16="http://schemas.microsoft.com/office/drawing/2014/main" id="{457905CA-2D00-46A1-B8DA-E67D35E0815F}"/>
              </a:ext>
            </a:extLst>
          </p:cNvPr>
          <p:cNvSpPr/>
          <p:nvPr/>
        </p:nvSpPr>
        <p:spPr>
          <a:xfrm rot="20152855">
            <a:off x="3679354" y="1555748"/>
            <a:ext cx="195308" cy="816745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87F1254A-24C9-46CA-AE9C-A8BA7FB3FDAF}"/>
              </a:ext>
            </a:extLst>
          </p:cNvPr>
          <p:cNvSpPr txBox="1"/>
          <p:nvPr/>
        </p:nvSpPr>
        <p:spPr>
          <a:xfrm>
            <a:off x="7259728" y="2957047"/>
            <a:ext cx="2402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i="1" dirty="0" err="1"/>
              <a:t>heterotrofne</a:t>
            </a:r>
            <a:r>
              <a:rPr lang="hr-HR" sz="1400" b="1" i="1" dirty="0"/>
              <a:t> bakterije vrenja</a:t>
            </a:r>
          </a:p>
        </p:txBody>
      </p:sp>
    </p:spTree>
    <p:extLst>
      <p:ext uri="{BB962C8B-B14F-4D97-AF65-F5344CB8AC3E}">
        <p14:creationId xmlns:p14="http://schemas.microsoft.com/office/powerpoint/2010/main" val="262131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18" grpId="0" animBg="1"/>
      <p:bldP spid="20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slov 1">
            <a:extLst>
              <a:ext uri="{FF2B5EF4-FFF2-40B4-BE49-F238E27FC236}">
                <a16:creationId xmlns:a16="http://schemas.microsoft.com/office/drawing/2014/main" id="{3AF17AF7-7911-4780-A231-E93F64D89C85}"/>
              </a:ext>
            </a:extLst>
          </p:cNvPr>
          <p:cNvSpPr txBox="1">
            <a:spLocks/>
          </p:cNvSpPr>
          <p:nvPr/>
        </p:nvSpPr>
        <p:spPr bwMode="gray">
          <a:xfrm>
            <a:off x="4842675" y="5620989"/>
            <a:ext cx="6770530" cy="114786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ctr">
              <a:buFontTx/>
              <a:buChar char="-"/>
            </a:pP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obuhvaćaju jednostanične i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mnogostanične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organizme</a:t>
            </a:r>
          </a:p>
          <a:p>
            <a:pPr marL="285750" indent="-285750" algn="ctr">
              <a:buFontTx/>
              <a:buChar char="-"/>
            </a:pP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 stanicama imaju staničnu jezgru i stanična tjelešca (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organele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 obavijene membranama</a:t>
            </a:r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id="{6D668C07-0FEF-4652-84DA-E5625E94B10A}"/>
              </a:ext>
            </a:extLst>
          </p:cNvPr>
          <p:cNvSpPr txBox="1">
            <a:spLocks/>
          </p:cNvSpPr>
          <p:nvPr/>
        </p:nvSpPr>
        <p:spPr bwMode="gray">
          <a:xfrm>
            <a:off x="428915" y="484481"/>
            <a:ext cx="2101248" cy="60033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II. EUKARIOTI</a:t>
            </a:r>
          </a:p>
        </p:txBody>
      </p:sp>
      <p:sp>
        <p:nvSpPr>
          <p:cNvPr id="19" name="Naslov 1">
            <a:extLst>
              <a:ext uri="{FF2B5EF4-FFF2-40B4-BE49-F238E27FC236}">
                <a16:creationId xmlns:a16="http://schemas.microsoft.com/office/drawing/2014/main" id="{E6C023E1-1C1F-4C8F-8D28-B4EE6798D795}"/>
              </a:ext>
            </a:extLst>
          </p:cNvPr>
          <p:cNvSpPr txBox="1">
            <a:spLocks/>
          </p:cNvSpPr>
          <p:nvPr/>
        </p:nvSpPr>
        <p:spPr bwMode="gray">
          <a:xfrm>
            <a:off x="476540" y="2022960"/>
            <a:ext cx="1721850" cy="417529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a) PROTISTI</a:t>
            </a:r>
          </a:p>
        </p:txBody>
      </p:sp>
      <p:sp>
        <p:nvSpPr>
          <p:cNvPr id="20" name="Naslov 1">
            <a:extLst>
              <a:ext uri="{FF2B5EF4-FFF2-40B4-BE49-F238E27FC236}">
                <a16:creationId xmlns:a16="http://schemas.microsoft.com/office/drawing/2014/main" id="{5D25F641-2732-4877-83BA-141927571268}"/>
              </a:ext>
            </a:extLst>
          </p:cNvPr>
          <p:cNvSpPr txBox="1">
            <a:spLocks/>
          </p:cNvSpPr>
          <p:nvPr/>
        </p:nvSpPr>
        <p:spPr bwMode="gray">
          <a:xfrm>
            <a:off x="3653194" y="1280506"/>
            <a:ext cx="1539188" cy="417529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c) BILJKE</a:t>
            </a:r>
          </a:p>
        </p:txBody>
      </p:sp>
      <p:sp>
        <p:nvSpPr>
          <p:cNvPr id="21" name="Naslov 1">
            <a:extLst>
              <a:ext uri="{FF2B5EF4-FFF2-40B4-BE49-F238E27FC236}">
                <a16:creationId xmlns:a16="http://schemas.microsoft.com/office/drawing/2014/main" id="{EB512E92-3F56-4460-875D-C59D84FFEAEE}"/>
              </a:ext>
            </a:extLst>
          </p:cNvPr>
          <p:cNvSpPr txBox="1">
            <a:spLocks/>
          </p:cNvSpPr>
          <p:nvPr/>
        </p:nvSpPr>
        <p:spPr bwMode="gray">
          <a:xfrm>
            <a:off x="2540250" y="2022961"/>
            <a:ext cx="1539188" cy="417529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b) GLJIVE</a:t>
            </a:r>
          </a:p>
        </p:txBody>
      </p:sp>
      <p:sp>
        <p:nvSpPr>
          <p:cNvPr id="22" name="Naslov 1">
            <a:extLst>
              <a:ext uri="{FF2B5EF4-FFF2-40B4-BE49-F238E27FC236}">
                <a16:creationId xmlns:a16="http://schemas.microsoft.com/office/drawing/2014/main" id="{7C37E352-1183-477A-B680-851C818B6109}"/>
              </a:ext>
            </a:extLst>
          </p:cNvPr>
          <p:cNvSpPr txBox="1">
            <a:spLocks/>
          </p:cNvSpPr>
          <p:nvPr/>
        </p:nvSpPr>
        <p:spPr bwMode="gray">
          <a:xfrm>
            <a:off x="3754700" y="556757"/>
            <a:ext cx="1909174" cy="417529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d) ŽIVOTINJE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E7CABA9D-72DF-451A-8C7F-77AC7A6819A8}"/>
              </a:ext>
            </a:extLst>
          </p:cNvPr>
          <p:cNvGrpSpPr/>
          <p:nvPr/>
        </p:nvGrpSpPr>
        <p:grpSpPr>
          <a:xfrm>
            <a:off x="1838940" y="714420"/>
            <a:ext cx="1677601" cy="1248976"/>
            <a:chOff x="1297990" y="2417316"/>
            <a:chExt cx="1677601" cy="1248976"/>
          </a:xfrm>
        </p:grpSpPr>
        <p:sp>
          <p:nvSpPr>
            <p:cNvPr id="30" name="Strelica: prema dolje 29">
              <a:extLst>
                <a:ext uri="{FF2B5EF4-FFF2-40B4-BE49-F238E27FC236}">
                  <a16:creationId xmlns:a16="http://schemas.microsoft.com/office/drawing/2014/main" id="{0CAE57DD-DD6D-4ABA-8201-C7BCF1A16C43}"/>
                </a:ext>
              </a:extLst>
            </p:cNvPr>
            <p:cNvSpPr/>
            <p:nvPr/>
          </p:nvSpPr>
          <p:spPr>
            <a:xfrm rot="17608789">
              <a:off x="2440990" y="2563797"/>
              <a:ext cx="195308" cy="816745"/>
            </a:xfrm>
            <a:prstGeom prst="downArrow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2000"/>
            </a:p>
          </p:txBody>
        </p:sp>
        <p:sp>
          <p:nvSpPr>
            <p:cNvPr id="31" name="Strelica: prema dolje 30">
              <a:extLst>
                <a:ext uri="{FF2B5EF4-FFF2-40B4-BE49-F238E27FC236}">
                  <a16:creationId xmlns:a16="http://schemas.microsoft.com/office/drawing/2014/main" id="{49F7889C-1135-4612-ABF1-9E734763EEF2}"/>
                </a:ext>
              </a:extLst>
            </p:cNvPr>
            <p:cNvSpPr/>
            <p:nvPr/>
          </p:nvSpPr>
          <p:spPr>
            <a:xfrm rot="1507376">
              <a:off x="1297990" y="2849547"/>
              <a:ext cx="195308" cy="816745"/>
            </a:xfrm>
            <a:prstGeom prst="downArrow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2000"/>
            </a:p>
          </p:txBody>
        </p:sp>
        <p:sp>
          <p:nvSpPr>
            <p:cNvPr id="32" name="Strelica: prema dolje 31">
              <a:extLst>
                <a:ext uri="{FF2B5EF4-FFF2-40B4-BE49-F238E27FC236}">
                  <a16:creationId xmlns:a16="http://schemas.microsoft.com/office/drawing/2014/main" id="{B7DBDA64-587B-4AE9-A924-0E947B0005C7}"/>
                </a:ext>
              </a:extLst>
            </p:cNvPr>
            <p:cNvSpPr/>
            <p:nvPr/>
          </p:nvSpPr>
          <p:spPr>
            <a:xfrm rot="16200000">
              <a:off x="2469565" y="2106597"/>
              <a:ext cx="195308" cy="816745"/>
            </a:xfrm>
            <a:prstGeom prst="downArrow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2000"/>
            </a:p>
          </p:txBody>
        </p:sp>
        <p:sp>
          <p:nvSpPr>
            <p:cNvPr id="33" name="Strelica: prema dolje 32">
              <a:extLst>
                <a:ext uri="{FF2B5EF4-FFF2-40B4-BE49-F238E27FC236}">
                  <a16:creationId xmlns:a16="http://schemas.microsoft.com/office/drawing/2014/main" id="{E8997DE5-362A-4A3C-9278-0BEECBF90386}"/>
                </a:ext>
              </a:extLst>
            </p:cNvPr>
            <p:cNvSpPr/>
            <p:nvPr/>
          </p:nvSpPr>
          <p:spPr>
            <a:xfrm rot="19643356">
              <a:off x="1993315" y="2849547"/>
              <a:ext cx="195308" cy="816745"/>
            </a:xfrm>
            <a:prstGeom prst="downArrow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2000"/>
            </a:p>
          </p:txBody>
        </p:sp>
      </p:grpSp>
      <p:pic>
        <p:nvPicPr>
          <p:cNvPr id="4" name="Slika 3">
            <a:extLst>
              <a:ext uri="{FF2B5EF4-FFF2-40B4-BE49-F238E27FC236}">
                <a16:creationId xmlns:a16="http://schemas.microsoft.com/office/drawing/2014/main" id="{6D4414C6-64DC-4CC2-91E2-5733B2CEE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2" y="2863783"/>
            <a:ext cx="2101248" cy="1575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5" name="Slika 34">
            <a:extLst>
              <a:ext uri="{FF2B5EF4-FFF2-40B4-BE49-F238E27FC236}">
                <a16:creationId xmlns:a16="http://schemas.microsoft.com/office/drawing/2014/main" id="{EE9F8648-E508-4A0A-98F1-7E2838E20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27" y="2782672"/>
            <a:ext cx="1940195" cy="1292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Slika 36">
            <a:extLst>
              <a:ext uri="{FF2B5EF4-FFF2-40B4-BE49-F238E27FC236}">
                <a16:creationId xmlns:a16="http://schemas.microsoft.com/office/drawing/2014/main" id="{AD14B939-3A79-4788-BD70-7F416C023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8" b="21265"/>
          <a:stretch/>
        </p:blipFill>
        <p:spPr>
          <a:xfrm>
            <a:off x="4842675" y="1951646"/>
            <a:ext cx="1775118" cy="20041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Slika 38">
            <a:extLst>
              <a:ext uri="{FF2B5EF4-FFF2-40B4-BE49-F238E27FC236}">
                <a16:creationId xmlns:a16="http://schemas.microsoft.com/office/drawing/2014/main" id="{189561AE-EC8D-4636-9FA6-0B6804EC0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11" y="298505"/>
            <a:ext cx="1450427" cy="21756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" name="Slika 40">
            <a:extLst>
              <a:ext uri="{FF2B5EF4-FFF2-40B4-BE49-F238E27FC236}">
                <a16:creationId xmlns:a16="http://schemas.microsoft.com/office/drawing/2014/main" id="{B070C3E8-B665-4E6E-B5F7-D617ACEEA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2" y="4630124"/>
            <a:ext cx="2182875" cy="1455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3" name="Slika 42">
            <a:extLst>
              <a:ext uri="{FF2B5EF4-FFF2-40B4-BE49-F238E27FC236}">
                <a16:creationId xmlns:a16="http://schemas.microsoft.com/office/drawing/2014/main" id="{FB64EC46-9D00-4A75-A517-39D2732948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" r="4520" b="-3664"/>
          <a:stretch/>
        </p:blipFill>
        <p:spPr>
          <a:xfrm>
            <a:off x="9711624" y="2857567"/>
            <a:ext cx="2101249" cy="12297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7D93AC9C-F33F-47B4-8EF8-8D8030C0BD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24" y="2147520"/>
            <a:ext cx="1775118" cy="14200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7" name="Slika 46">
            <a:extLst>
              <a:ext uri="{FF2B5EF4-FFF2-40B4-BE49-F238E27FC236}">
                <a16:creationId xmlns:a16="http://schemas.microsoft.com/office/drawing/2014/main" id="{FAE749E9-2A30-4EAD-8A13-7604C3FA75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48" y="1249900"/>
            <a:ext cx="1674684" cy="12518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9" name="Slika 48">
            <a:extLst>
              <a:ext uri="{FF2B5EF4-FFF2-40B4-BE49-F238E27FC236}">
                <a16:creationId xmlns:a16="http://schemas.microsoft.com/office/drawing/2014/main" id="{04CC899B-8E62-4939-A21E-17097823EC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940" y="328013"/>
            <a:ext cx="1744655" cy="13084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" name="Slika 50">
            <a:extLst>
              <a:ext uri="{FF2B5EF4-FFF2-40B4-BE49-F238E27FC236}">
                <a16:creationId xmlns:a16="http://schemas.microsoft.com/office/drawing/2014/main" id="{5B94F557-122D-4140-9158-4E323C5A6E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14" y="4056190"/>
            <a:ext cx="1722879" cy="11478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3" name="Slika 52">
            <a:extLst>
              <a:ext uri="{FF2B5EF4-FFF2-40B4-BE49-F238E27FC236}">
                <a16:creationId xmlns:a16="http://schemas.microsoft.com/office/drawing/2014/main" id="{305B656F-55EB-40C3-BF01-66E9E6BCEC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693" y="3240989"/>
            <a:ext cx="1075438" cy="16131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5" name="Slika 54">
            <a:extLst>
              <a:ext uri="{FF2B5EF4-FFF2-40B4-BE49-F238E27FC236}">
                <a16:creationId xmlns:a16="http://schemas.microsoft.com/office/drawing/2014/main" id="{8294C803-0406-4B4D-8838-15937B5D4F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25" y="4443755"/>
            <a:ext cx="1862996" cy="13972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5" name="TekstniOkvir 9">
            <a:extLst>
              <a:ext uri="{FF2B5EF4-FFF2-40B4-BE49-F238E27FC236}">
                <a16:creationId xmlns:a16="http://schemas.microsoft.com/office/drawing/2014/main" id="{7600C4B7-9F31-4F2C-B637-18E677F6AB7C}"/>
              </a:ext>
            </a:extLst>
          </p:cNvPr>
          <p:cNvSpPr txBox="1"/>
          <p:nvPr/>
        </p:nvSpPr>
        <p:spPr>
          <a:xfrm>
            <a:off x="7970492" y="4392509"/>
            <a:ext cx="331026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Koje skupine organizama pripadaju domeni EUKARIOTA?</a:t>
            </a:r>
          </a:p>
        </p:txBody>
      </p:sp>
    </p:spTree>
    <p:extLst>
      <p:ext uri="{BB962C8B-B14F-4D97-AF65-F5344CB8AC3E}">
        <p14:creationId xmlns:p14="http://schemas.microsoft.com/office/powerpoint/2010/main" val="1026423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F85925E-8475-446B-932D-9DF92551A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10550" y="4447128"/>
            <a:ext cx="2402730" cy="1632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1AEE0BA6-0014-41EB-9728-0776268B8BE7}"/>
              </a:ext>
            </a:extLst>
          </p:cNvPr>
          <p:cNvSpPr txBox="1"/>
          <p:nvPr/>
        </p:nvSpPr>
        <p:spPr>
          <a:xfrm>
            <a:off x="3082216" y="6171300"/>
            <a:ext cx="19442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b="1" i="1" dirty="0"/>
              <a:t>papučica</a:t>
            </a:r>
            <a:r>
              <a:rPr lang="hr-HR" sz="1500" i="1" dirty="0"/>
              <a:t> - </a:t>
            </a:r>
            <a:r>
              <a:rPr lang="hr-HR" sz="1500" i="1" dirty="0" err="1"/>
              <a:t>heterotrofni</a:t>
            </a:r>
            <a:r>
              <a:rPr lang="hr-HR" sz="1500" i="1" dirty="0"/>
              <a:t> </a:t>
            </a:r>
            <a:r>
              <a:rPr lang="hr-HR" sz="1500" i="1" dirty="0" err="1"/>
              <a:t>protist</a:t>
            </a:r>
            <a:endParaRPr lang="hr-HR" sz="1500" i="1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C2E4165-BFD7-44A3-984E-DA3B79B6795D}"/>
              </a:ext>
            </a:extLst>
          </p:cNvPr>
          <p:cNvSpPr txBox="1"/>
          <p:nvPr/>
        </p:nvSpPr>
        <p:spPr>
          <a:xfrm>
            <a:off x="8447601" y="6135869"/>
            <a:ext cx="2247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b="1" i="1" dirty="0" err="1"/>
              <a:t>srdoboljna</a:t>
            </a:r>
            <a:r>
              <a:rPr lang="hr-HR" sz="1500" b="1" i="1" dirty="0"/>
              <a:t> ameba </a:t>
            </a:r>
            <a:r>
              <a:rPr lang="hr-HR" sz="1500" i="1" dirty="0"/>
              <a:t>- nametnički </a:t>
            </a:r>
            <a:r>
              <a:rPr lang="hr-HR" sz="1500" i="1" dirty="0" err="1"/>
              <a:t>protist</a:t>
            </a:r>
            <a:endParaRPr lang="hr-HR" sz="1500" i="1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28DB293-45CE-4720-85A9-FA2C0F176031}"/>
              </a:ext>
            </a:extLst>
          </p:cNvPr>
          <p:cNvSpPr txBox="1"/>
          <p:nvPr/>
        </p:nvSpPr>
        <p:spPr>
          <a:xfrm>
            <a:off x="5848060" y="6145129"/>
            <a:ext cx="1967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b="1" i="1" dirty="0"/>
              <a:t>jadranski </a:t>
            </a:r>
            <a:r>
              <a:rPr lang="hr-HR" sz="1500" b="1" i="1" dirty="0" err="1"/>
              <a:t>bračić</a:t>
            </a:r>
            <a:r>
              <a:rPr lang="hr-HR" sz="1500" b="1" i="1" dirty="0"/>
              <a:t> </a:t>
            </a:r>
            <a:r>
              <a:rPr lang="hr-HR" sz="1500" i="1" dirty="0"/>
              <a:t>- </a:t>
            </a:r>
            <a:r>
              <a:rPr lang="hr-HR" sz="1500" i="1" dirty="0" err="1"/>
              <a:t>autotrofni</a:t>
            </a:r>
            <a:r>
              <a:rPr lang="hr-HR" sz="1500" i="1" dirty="0"/>
              <a:t> </a:t>
            </a:r>
            <a:r>
              <a:rPr lang="hr-HR" sz="1500" i="1" dirty="0" err="1"/>
              <a:t>protist</a:t>
            </a:r>
            <a:endParaRPr lang="hr-HR" sz="1500" i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4AA2A68-A906-4D56-ADE4-8CFF2B63F7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0251" r="6182" b="7833"/>
          <a:stretch/>
        </p:blipFill>
        <p:spPr>
          <a:xfrm>
            <a:off x="5509718" y="4519882"/>
            <a:ext cx="2305764" cy="1559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2314390-8070-4368-9F3F-389BAA70D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25978" y="4495537"/>
            <a:ext cx="2305764" cy="1531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id="{F2AD77B9-56F6-439E-B830-7F3DFB04BA99}"/>
              </a:ext>
            </a:extLst>
          </p:cNvPr>
          <p:cNvSpPr txBox="1">
            <a:spLocks/>
          </p:cNvSpPr>
          <p:nvPr/>
        </p:nvSpPr>
        <p:spPr bwMode="gray">
          <a:xfrm>
            <a:off x="523405" y="377981"/>
            <a:ext cx="1981670" cy="553150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a) PROTISTI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9E7D3303-3862-4A24-9D16-271F84DDE243}"/>
              </a:ext>
            </a:extLst>
          </p:cNvPr>
          <p:cNvSpPr txBox="1">
            <a:spLocks/>
          </p:cNvSpPr>
          <p:nvPr/>
        </p:nvSpPr>
        <p:spPr bwMode="gray">
          <a:xfrm>
            <a:off x="1697335" y="2999279"/>
            <a:ext cx="5571808" cy="934418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ctr">
              <a:buFontTx/>
              <a:buChar char="-"/>
            </a:pP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uglavnom jednostanični organizmi, neki kolonijalni, manji broj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mnogostaničnih</a:t>
            </a:r>
            <a:endParaRPr lang="hr-HR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većinom vodeni organizmi ili nametnici</a:t>
            </a:r>
          </a:p>
        </p:txBody>
      </p:sp>
      <p:sp>
        <p:nvSpPr>
          <p:cNvPr id="11" name="Strelica: prema dolje 10">
            <a:extLst>
              <a:ext uri="{FF2B5EF4-FFF2-40B4-BE49-F238E27FC236}">
                <a16:creationId xmlns:a16="http://schemas.microsoft.com/office/drawing/2014/main" id="{6C2CBBD0-DF69-4E5F-B17B-D7A83282C0A3}"/>
              </a:ext>
            </a:extLst>
          </p:cNvPr>
          <p:cNvSpPr/>
          <p:nvPr/>
        </p:nvSpPr>
        <p:spPr>
          <a:xfrm rot="16200000">
            <a:off x="2812749" y="1667580"/>
            <a:ext cx="236722" cy="509968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406E834F-CB48-45C8-9355-5940DCC6C19A}"/>
              </a:ext>
            </a:extLst>
          </p:cNvPr>
          <p:cNvSpPr txBox="1">
            <a:spLocks/>
          </p:cNvSpPr>
          <p:nvPr/>
        </p:nvSpPr>
        <p:spPr bwMode="gray">
          <a:xfrm>
            <a:off x="3357145" y="377981"/>
            <a:ext cx="7939237" cy="104560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HETEROTROFNI - jednostanični organizmi vidljivi mikroskopom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	    - hrane se drugim organizmima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	    - na vlažnom tlu, u slatkoj i morskoj vodi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108314DF-3B1D-4FAA-A16C-1005BB520934}"/>
              </a:ext>
            </a:extLst>
          </p:cNvPr>
          <p:cNvSpPr txBox="1">
            <a:spLocks/>
          </p:cNvSpPr>
          <p:nvPr/>
        </p:nvSpPr>
        <p:spPr bwMode="gray">
          <a:xfrm>
            <a:off x="3378894" y="1611079"/>
            <a:ext cx="7234386" cy="104560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AUTOTROFNI - jednostanični organizmi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	 - procesom fotosinteze sami sebi stvaraju hranu 				 - zeleni i svjetleći bičaši te alge</a:t>
            </a:r>
          </a:p>
        </p:txBody>
      </p:sp>
      <p:sp>
        <p:nvSpPr>
          <p:cNvPr id="15" name="Strelica: prema dolje 14">
            <a:extLst>
              <a:ext uri="{FF2B5EF4-FFF2-40B4-BE49-F238E27FC236}">
                <a16:creationId xmlns:a16="http://schemas.microsoft.com/office/drawing/2014/main" id="{8D0D1131-5825-4C1F-8250-214092AFD36C}"/>
              </a:ext>
            </a:extLst>
          </p:cNvPr>
          <p:cNvSpPr/>
          <p:nvPr/>
        </p:nvSpPr>
        <p:spPr>
          <a:xfrm rot="16200000">
            <a:off x="2812749" y="431044"/>
            <a:ext cx="236722" cy="509968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TekstniOkvir 9">
            <a:extLst>
              <a:ext uri="{FF2B5EF4-FFF2-40B4-BE49-F238E27FC236}">
                <a16:creationId xmlns:a16="http://schemas.microsoft.com/office/drawing/2014/main" id="{43D825CF-6798-43D2-8940-4F98A43F79EB}"/>
              </a:ext>
            </a:extLst>
          </p:cNvPr>
          <p:cNvSpPr txBox="1"/>
          <p:nvPr/>
        </p:nvSpPr>
        <p:spPr>
          <a:xfrm>
            <a:off x="7916380" y="2967335"/>
            <a:ext cx="3310261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Koji organizmi pripadaju carstvu PROTISTA? Opiši, kakve sve </a:t>
            </a:r>
            <a:r>
              <a:rPr lang="hr-H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protiste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i njihove uloge poznajemo?</a:t>
            </a:r>
          </a:p>
        </p:txBody>
      </p:sp>
    </p:spTree>
    <p:extLst>
      <p:ext uri="{BB962C8B-B14F-4D97-AF65-F5344CB8AC3E}">
        <p14:creationId xmlns:p14="http://schemas.microsoft.com/office/powerpoint/2010/main" val="366851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6AA166E-ADBC-4186-8B80-F47F232CA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 t="2037"/>
          <a:stretch/>
        </p:blipFill>
        <p:spPr>
          <a:xfrm>
            <a:off x="3298708" y="4841727"/>
            <a:ext cx="1748244" cy="1771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A3FAC20-C529-4EE5-8FF0-77DEF0E0EB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7370" r="5797"/>
          <a:stretch/>
        </p:blipFill>
        <p:spPr>
          <a:xfrm>
            <a:off x="1529253" y="3006807"/>
            <a:ext cx="2514108" cy="1587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1BAE8A4-38C2-4621-9DDB-F1962178D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06" y="4914738"/>
            <a:ext cx="2167245" cy="1625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id="{9263603A-0ED0-4F87-BB54-BB0EEC4EF71D}"/>
              </a:ext>
            </a:extLst>
          </p:cNvPr>
          <p:cNvSpPr txBox="1">
            <a:spLocks/>
          </p:cNvSpPr>
          <p:nvPr/>
        </p:nvSpPr>
        <p:spPr bwMode="gray">
          <a:xfrm>
            <a:off x="540000" y="370633"/>
            <a:ext cx="1679325" cy="412068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b) GLJIVE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04D21DBB-157B-4B55-802A-FBE56C7E6FE4}"/>
              </a:ext>
            </a:extLst>
          </p:cNvPr>
          <p:cNvSpPr txBox="1">
            <a:spLocks/>
          </p:cNvSpPr>
          <p:nvPr/>
        </p:nvSpPr>
        <p:spPr bwMode="gray">
          <a:xfrm>
            <a:off x="540000" y="1051492"/>
            <a:ext cx="7899151" cy="1065307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Tx/>
              <a:buChar char="-"/>
            </a:pP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tijelo građeno od 1 stanice ili više njih</a:t>
            </a:r>
          </a:p>
          <a:p>
            <a:pPr marL="342900" indent="-342900" algn="ctr">
              <a:buFontTx/>
              <a:buChar char="-"/>
            </a:pP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prema prehrani: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heterotrofni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parazitski i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saprotrofski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organizmi</a:t>
            </a:r>
          </a:p>
          <a:p>
            <a:pPr marL="342900" indent="-342900" algn="ctr">
              <a:buFontTx/>
              <a:buChar char="-"/>
            </a:pP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saprotrofske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gljive: </a:t>
            </a:r>
            <a:r>
              <a:rPr lang="hr-HR" sz="18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jestive i otrovne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5F663A99-CF12-4C24-966B-C33D50A7D2CB}"/>
              </a:ext>
            </a:extLst>
          </p:cNvPr>
          <p:cNvSpPr txBox="1"/>
          <p:nvPr/>
        </p:nvSpPr>
        <p:spPr>
          <a:xfrm>
            <a:off x="9289195" y="5219675"/>
            <a:ext cx="2640095" cy="1077218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Oprezno s gljivama! </a:t>
            </a:r>
          </a:p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Beri gljive samo ako si njihov dobar poznavatelj!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A485B5DE-F893-4F37-84D4-FAB84BD00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07" y="2960664"/>
            <a:ext cx="2243091" cy="1682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E3030404-F3B6-4E9A-A4F2-4A51633E85CB}"/>
              </a:ext>
            </a:extLst>
          </p:cNvPr>
          <p:cNvSpPr txBox="1"/>
          <p:nvPr/>
        </p:nvSpPr>
        <p:spPr>
          <a:xfrm>
            <a:off x="8520420" y="4271366"/>
            <a:ext cx="9765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kandida</a:t>
            </a:r>
            <a:endParaRPr lang="hr-HR" sz="1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632E6151-430C-48CC-81DF-55D120E5884D}"/>
              </a:ext>
            </a:extLst>
          </p:cNvPr>
          <p:cNvSpPr txBox="1"/>
          <p:nvPr/>
        </p:nvSpPr>
        <p:spPr>
          <a:xfrm>
            <a:off x="2597197" y="4237321"/>
            <a:ext cx="7388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guba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3C620D74-E51A-4583-AC6C-3F4C076428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2970" r="28142"/>
          <a:stretch/>
        </p:blipFill>
        <p:spPr>
          <a:xfrm>
            <a:off x="4986354" y="3040852"/>
            <a:ext cx="2460199" cy="1553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id="{AE581664-4258-482D-B43A-4A8340194354}"/>
              </a:ext>
            </a:extLst>
          </p:cNvPr>
          <p:cNvSpPr txBox="1"/>
          <p:nvPr/>
        </p:nvSpPr>
        <p:spPr>
          <a:xfrm>
            <a:off x="5429427" y="3030164"/>
            <a:ext cx="1199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pepelnica</a:t>
            </a:r>
          </a:p>
        </p:txBody>
      </p:sp>
      <p:sp>
        <p:nvSpPr>
          <p:cNvPr id="20" name="Naslov 1">
            <a:extLst>
              <a:ext uri="{FF2B5EF4-FFF2-40B4-BE49-F238E27FC236}">
                <a16:creationId xmlns:a16="http://schemas.microsoft.com/office/drawing/2014/main" id="{19166FD5-D0C5-473E-BB40-14638BBBB364}"/>
              </a:ext>
            </a:extLst>
          </p:cNvPr>
          <p:cNvSpPr txBox="1">
            <a:spLocks/>
          </p:cNvSpPr>
          <p:nvPr/>
        </p:nvSpPr>
        <p:spPr bwMode="gray">
          <a:xfrm>
            <a:off x="759076" y="2385590"/>
            <a:ext cx="2755650" cy="45286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PARAZITSKE GLJIVE</a:t>
            </a:r>
          </a:p>
        </p:txBody>
      </p:sp>
      <p:sp>
        <p:nvSpPr>
          <p:cNvPr id="21" name="Naslov 1">
            <a:extLst>
              <a:ext uri="{FF2B5EF4-FFF2-40B4-BE49-F238E27FC236}">
                <a16:creationId xmlns:a16="http://schemas.microsoft.com/office/drawing/2014/main" id="{CA4E1398-BF95-4B9A-B2F5-46826B3B9A26}"/>
              </a:ext>
            </a:extLst>
          </p:cNvPr>
          <p:cNvSpPr txBox="1">
            <a:spLocks/>
          </p:cNvSpPr>
          <p:nvPr/>
        </p:nvSpPr>
        <p:spPr bwMode="gray">
          <a:xfrm>
            <a:off x="151428" y="4869332"/>
            <a:ext cx="2755650" cy="738987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SAPROTROFSKE GLJIVE</a:t>
            </a:r>
          </a:p>
        </p:txBody>
      </p:sp>
      <p:sp>
        <p:nvSpPr>
          <p:cNvPr id="22" name="Naslov 1">
            <a:extLst>
              <a:ext uri="{FF2B5EF4-FFF2-40B4-BE49-F238E27FC236}">
                <a16:creationId xmlns:a16="http://schemas.microsoft.com/office/drawing/2014/main" id="{0F08C7B2-B553-4ACB-A45F-98B7FC3A175C}"/>
              </a:ext>
            </a:extLst>
          </p:cNvPr>
          <p:cNvSpPr txBox="1">
            <a:spLocks/>
          </p:cNvSpPr>
          <p:nvPr/>
        </p:nvSpPr>
        <p:spPr bwMode="gray">
          <a:xfrm>
            <a:off x="2381251" y="6134937"/>
            <a:ext cx="1183416" cy="45286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JESTIVE</a:t>
            </a:r>
          </a:p>
        </p:txBody>
      </p:sp>
      <p:sp>
        <p:nvSpPr>
          <p:cNvPr id="23" name="Naslov 1">
            <a:extLst>
              <a:ext uri="{FF2B5EF4-FFF2-40B4-BE49-F238E27FC236}">
                <a16:creationId xmlns:a16="http://schemas.microsoft.com/office/drawing/2014/main" id="{8FE5301E-FAB2-4F74-8E25-940408661289}"/>
              </a:ext>
            </a:extLst>
          </p:cNvPr>
          <p:cNvSpPr txBox="1">
            <a:spLocks/>
          </p:cNvSpPr>
          <p:nvPr/>
        </p:nvSpPr>
        <p:spPr bwMode="gray">
          <a:xfrm>
            <a:off x="7631944" y="6103434"/>
            <a:ext cx="1312031" cy="45286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OTROVNE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62E4AF1C-5E1D-4FB4-9C01-D7EEAE571589}"/>
              </a:ext>
            </a:extLst>
          </p:cNvPr>
          <p:cNvSpPr txBox="1"/>
          <p:nvPr/>
        </p:nvSpPr>
        <p:spPr>
          <a:xfrm>
            <a:off x="5980879" y="5998340"/>
            <a:ext cx="1086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zelena pupavka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31CD5013-025C-426F-81BF-8786418E2172}"/>
              </a:ext>
            </a:extLst>
          </p:cNvPr>
          <p:cNvSpPr txBox="1"/>
          <p:nvPr/>
        </p:nvSpPr>
        <p:spPr>
          <a:xfrm>
            <a:off x="4043361" y="6306657"/>
            <a:ext cx="9669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smrčak</a:t>
            </a:r>
          </a:p>
        </p:txBody>
      </p:sp>
      <p:sp>
        <p:nvSpPr>
          <p:cNvPr id="26" name="TekstniOkvir 9">
            <a:extLst>
              <a:ext uri="{FF2B5EF4-FFF2-40B4-BE49-F238E27FC236}">
                <a16:creationId xmlns:a16="http://schemas.microsoft.com/office/drawing/2014/main" id="{7920D655-AB11-4B3F-985C-10EC2E0BF483}"/>
              </a:ext>
            </a:extLst>
          </p:cNvPr>
          <p:cNvSpPr txBox="1"/>
          <p:nvPr/>
        </p:nvSpPr>
        <p:spPr>
          <a:xfrm>
            <a:off x="8619029" y="1111944"/>
            <a:ext cx="331026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Koji sve organizmi pripadaju carstvu GLJIVA? Opiši ih.</a:t>
            </a:r>
          </a:p>
        </p:txBody>
      </p:sp>
    </p:spTree>
    <p:extLst>
      <p:ext uri="{BB962C8B-B14F-4D97-AF65-F5344CB8AC3E}">
        <p14:creationId xmlns:p14="http://schemas.microsoft.com/office/powerpoint/2010/main" val="139338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5" grpId="0"/>
      <p:bldP spid="16" grpId="0"/>
      <p:bldP spid="19" grpId="0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8" descr="penicillium3">
            <a:extLst>
              <a:ext uri="{FF2B5EF4-FFF2-40B4-BE49-F238E27FC236}">
                <a16:creationId xmlns:a16="http://schemas.microsoft.com/office/drawing/2014/main" id="{DB04589B-06AE-47B7-A6AC-42C55669E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4257" r="2100" b="10178"/>
          <a:stretch/>
        </p:blipFill>
        <p:spPr bwMode="auto">
          <a:xfrm>
            <a:off x="540000" y="2899834"/>
            <a:ext cx="2343151" cy="1564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DC4FF8D-9713-4969-A7CE-469A8075D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04" y="3521520"/>
            <a:ext cx="1937666" cy="1281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D5DC2E2-A9D0-4CE8-86B1-D17193F24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45" y="469636"/>
            <a:ext cx="1312134" cy="1727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CB7BE376-DAC4-41A1-8791-FD5B3FFCC66D}"/>
              </a:ext>
            </a:extLst>
          </p:cNvPr>
          <p:cNvSpPr txBox="1">
            <a:spLocks/>
          </p:cNvSpPr>
          <p:nvPr/>
        </p:nvSpPr>
        <p:spPr bwMode="gray">
          <a:xfrm>
            <a:off x="540000" y="370632"/>
            <a:ext cx="1746000" cy="44851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* LIŠAJEVI</a:t>
            </a: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id="{784E2D99-FE3E-475F-BD94-BBCDC1B79AB1}"/>
              </a:ext>
            </a:extLst>
          </p:cNvPr>
          <p:cNvSpPr txBox="1">
            <a:spLocks/>
          </p:cNvSpPr>
          <p:nvPr/>
        </p:nvSpPr>
        <p:spPr bwMode="gray">
          <a:xfrm>
            <a:off x="540000" y="1009561"/>
            <a:ext cx="6699001" cy="156479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ctr">
              <a:buFontTx/>
              <a:buChar char="-"/>
            </a:pPr>
            <a:r>
              <a:rPr lang="hr-HR" sz="1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zajednica organizama koja se sastoji od gljiva i zelenih algi ili </a:t>
            </a:r>
            <a:r>
              <a:rPr lang="hr-HR" sz="1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cijanobakterija</a:t>
            </a:r>
            <a:endParaRPr lang="hr-HR" sz="17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r>
              <a:rPr lang="hr-HR" sz="1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gljive štite alge i svojim </a:t>
            </a:r>
            <a:r>
              <a:rPr lang="hr-HR" sz="1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hifama</a:t>
            </a:r>
            <a:r>
              <a:rPr lang="hr-HR" sz="1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crpe vodu i mineralne tvari iz podloge na kojoj žive, a alge fotosintezom proizvode hranu koju upotrebljavaju i gljive za svoj život.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02A816C0-7686-48E9-BE2C-D5784F87BAB6}"/>
              </a:ext>
            </a:extLst>
          </p:cNvPr>
          <p:cNvSpPr txBox="1">
            <a:spLocks/>
          </p:cNvSpPr>
          <p:nvPr/>
        </p:nvSpPr>
        <p:spPr bwMode="gray">
          <a:xfrm>
            <a:off x="3710943" y="5072108"/>
            <a:ext cx="8305799" cy="156479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ctr">
              <a:buFontTx/>
              <a:buChar char="-"/>
            </a:pP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rastu na prostorima otežanih životnih uvjeta:</a:t>
            </a:r>
          </a:p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polarni krajevi, pustinje, gole stijene, kore drveća i dr.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PIONIRI VEGETACIJE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razgrađuju stijene i stvaraju plodno tlo za razvoj biljaka</a:t>
            </a:r>
          </a:p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Dobri su </a:t>
            </a: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BIOLOŠKI POKAZATELJI (BIOINDIKATORI)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stupnja onečišćenosti zraka jer većina živi na mjestima s čistim zrakom.</a:t>
            </a:r>
          </a:p>
        </p:txBody>
      </p:sp>
      <p:sp>
        <p:nvSpPr>
          <p:cNvPr id="14" name="Strelica: desno 13">
            <a:extLst>
              <a:ext uri="{FF2B5EF4-FFF2-40B4-BE49-F238E27FC236}">
                <a16:creationId xmlns:a16="http://schemas.microsoft.com/office/drawing/2014/main" id="{D48674E6-1305-4062-BB19-B149B4670615}"/>
              </a:ext>
            </a:extLst>
          </p:cNvPr>
          <p:cNvSpPr/>
          <p:nvPr/>
        </p:nvSpPr>
        <p:spPr>
          <a:xfrm>
            <a:off x="2971800" y="3533775"/>
            <a:ext cx="594038" cy="31512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id="{B7131133-0946-48D8-BB90-4B0EB8A80E5A}"/>
              </a:ext>
            </a:extLst>
          </p:cNvPr>
          <p:cNvSpPr txBox="1">
            <a:spLocks/>
          </p:cNvSpPr>
          <p:nvPr/>
        </p:nvSpPr>
        <p:spPr bwMode="gray">
          <a:xfrm>
            <a:off x="3654487" y="2899834"/>
            <a:ext cx="3167292" cy="1564795"/>
          </a:xfrm>
          <a:prstGeom prst="roundRect">
            <a:avLst/>
          </a:prstGeom>
          <a:solidFill>
            <a:schemeClr val="accent1">
              <a:lumMod val="90000"/>
              <a:lumOff val="1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KISTAC - zelena plijesan od koje se dobiva antibiotik penicilin.</a:t>
            </a:r>
          </a:p>
          <a:p>
            <a:pPr algn="ctr"/>
            <a:r>
              <a:rPr lang="hr-HR" sz="18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A. Fleming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slučajno otkrio da ubija bakterije. 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A4B869F7-4AD6-4C77-9909-BC4622F5A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65261" y="4708712"/>
            <a:ext cx="1416651" cy="20116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id="{1F4C496A-FBC0-4959-BA4F-973C09E08221}"/>
              </a:ext>
            </a:extLst>
          </p:cNvPr>
          <p:cNvSpPr txBox="1"/>
          <p:nvPr/>
        </p:nvSpPr>
        <p:spPr>
          <a:xfrm>
            <a:off x="9781195" y="1083077"/>
            <a:ext cx="143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žuta </a:t>
            </a:r>
          </a:p>
          <a:p>
            <a:pPr algn="ctr"/>
            <a:r>
              <a:rPr lang="hr-H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zdjeličarka</a:t>
            </a:r>
            <a:endParaRPr lang="hr-HR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FD5E70DD-E9FE-488E-AA5B-2AFC92C5A139}"/>
              </a:ext>
            </a:extLst>
          </p:cNvPr>
          <p:cNvSpPr txBox="1"/>
          <p:nvPr/>
        </p:nvSpPr>
        <p:spPr>
          <a:xfrm>
            <a:off x="10497470" y="3604705"/>
            <a:ext cx="114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islandski</a:t>
            </a:r>
          </a:p>
          <a:p>
            <a:pPr algn="ctr"/>
            <a:r>
              <a:rPr lang="hr-H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lišaj</a:t>
            </a:r>
          </a:p>
        </p:txBody>
      </p:sp>
      <p:sp>
        <p:nvSpPr>
          <p:cNvPr id="16" name="TekstniOkvir 9">
            <a:extLst>
              <a:ext uri="{FF2B5EF4-FFF2-40B4-BE49-F238E27FC236}">
                <a16:creationId xmlns:a16="http://schemas.microsoft.com/office/drawing/2014/main" id="{DD2BAEAD-5F55-4C76-98B0-88090FAFB9DD}"/>
              </a:ext>
            </a:extLst>
          </p:cNvPr>
          <p:cNvSpPr txBox="1"/>
          <p:nvPr/>
        </p:nvSpPr>
        <p:spPr>
          <a:xfrm>
            <a:off x="3851489" y="221097"/>
            <a:ext cx="3310261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Što su LIŠAJEVI? Pojasni na primjeru.</a:t>
            </a:r>
          </a:p>
        </p:txBody>
      </p:sp>
      <p:sp>
        <p:nvSpPr>
          <p:cNvPr id="18" name="TekstniOkvir 9">
            <a:extLst>
              <a:ext uri="{FF2B5EF4-FFF2-40B4-BE49-F238E27FC236}">
                <a16:creationId xmlns:a16="http://schemas.microsoft.com/office/drawing/2014/main" id="{4DA1318A-D76F-4FC7-95F6-BEFD5D2B3A68}"/>
              </a:ext>
            </a:extLst>
          </p:cNvPr>
          <p:cNvSpPr txBox="1"/>
          <p:nvPr/>
        </p:nvSpPr>
        <p:spPr>
          <a:xfrm>
            <a:off x="7239001" y="2734835"/>
            <a:ext cx="3310261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Što je KISTAC i zašto je značajan?</a:t>
            </a:r>
          </a:p>
        </p:txBody>
      </p:sp>
    </p:spTree>
    <p:extLst>
      <p:ext uri="{BB962C8B-B14F-4D97-AF65-F5344CB8AC3E}">
        <p14:creationId xmlns:p14="http://schemas.microsoft.com/office/powerpoint/2010/main" val="4022009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9" grpId="0"/>
      <p:bldP spid="20" grpId="0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">
            <a:extLst>
              <a:ext uri="{FF2B5EF4-FFF2-40B4-BE49-F238E27FC236}">
                <a16:creationId xmlns:a16="http://schemas.microsoft.com/office/drawing/2014/main" id="{91F4DB36-CCC3-41AC-870F-3F5DE140D4D8}"/>
              </a:ext>
            </a:extLst>
          </p:cNvPr>
          <p:cNvSpPr txBox="1">
            <a:spLocks/>
          </p:cNvSpPr>
          <p:nvPr/>
        </p:nvSpPr>
        <p:spPr bwMode="gray">
          <a:xfrm>
            <a:off x="462749" y="1253014"/>
            <a:ext cx="6699001" cy="2048932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ctr">
              <a:buFontTx/>
              <a:buChar char="-"/>
            </a:pPr>
            <a:r>
              <a:rPr lang="hr-HR" sz="1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mnogostanični</a:t>
            </a:r>
            <a:r>
              <a:rPr lang="hr-HR" sz="1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autotrofni</a:t>
            </a:r>
            <a:r>
              <a:rPr lang="hr-HR" sz="1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organizmi</a:t>
            </a:r>
          </a:p>
          <a:p>
            <a:pPr marL="285750" indent="-285750" algn="ctr">
              <a:buFontTx/>
              <a:buChar char="-"/>
            </a:pPr>
            <a:r>
              <a:rPr lang="hr-HR" sz="1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vjerojatno se razvile od </a:t>
            </a:r>
            <a:r>
              <a:rPr lang="hr-HR" sz="1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mnogostaničnih</a:t>
            </a:r>
            <a:r>
              <a:rPr lang="hr-HR" sz="1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zelenih algi</a:t>
            </a:r>
          </a:p>
          <a:p>
            <a:pPr marL="285750" indent="-285750" algn="ctr">
              <a:buFontTx/>
              <a:buChar char="-"/>
            </a:pPr>
            <a:r>
              <a:rPr lang="hr-HR" sz="1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prilagođene životu na kopnu</a:t>
            </a:r>
          </a:p>
          <a:p>
            <a:pPr marL="285750" indent="-285750" algn="ctr">
              <a:buFontTx/>
              <a:buChar char="-"/>
            </a:pPr>
            <a:r>
              <a:rPr lang="hr-HR" sz="1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 pokreću se aktivno, većinu života prirasle za podlogu</a:t>
            </a:r>
          </a:p>
          <a:p>
            <a:pPr marL="285750" indent="-285750" algn="ctr">
              <a:buFontTx/>
              <a:buChar char="-"/>
            </a:pPr>
            <a:r>
              <a:rPr lang="hr-HR" sz="1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rastu cijeli život</a:t>
            </a:r>
          </a:p>
          <a:p>
            <a:pPr marL="285750" indent="-285750" algn="ctr">
              <a:buFontTx/>
              <a:buChar char="-"/>
            </a:pPr>
            <a:r>
              <a:rPr lang="hr-HR" sz="1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stanice imaju stalan oblik zbog čvrste stanične </a:t>
            </a:r>
            <a:r>
              <a:rPr lang="hr-HR" sz="1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stijenke</a:t>
            </a:r>
            <a:r>
              <a:rPr lang="hr-HR" sz="1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od celuloze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BAA41F64-B0B3-4A46-AC45-D4984A596D2A}"/>
              </a:ext>
            </a:extLst>
          </p:cNvPr>
          <p:cNvSpPr txBox="1">
            <a:spLocks/>
          </p:cNvSpPr>
          <p:nvPr/>
        </p:nvSpPr>
        <p:spPr bwMode="gray">
          <a:xfrm>
            <a:off x="548812" y="287726"/>
            <a:ext cx="1539188" cy="417529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c) BILJKE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E2F7BB84-72F2-4EB0-9248-93BB6B25B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48" y="1033669"/>
            <a:ext cx="3151752" cy="47906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B54FB90D-F45E-4814-934F-D42D35BB2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22426" y="3461861"/>
            <a:ext cx="2597727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kstniOkvir 9">
            <a:extLst>
              <a:ext uri="{FF2B5EF4-FFF2-40B4-BE49-F238E27FC236}">
                <a16:creationId xmlns:a16="http://schemas.microsoft.com/office/drawing/2014/main" id="{EE7A9404-298F-4F35-A8BE-8BCD84E558F8}"/>
              </a:ext>
            </a:extLst>
          </p:cNvPr>
          <p:cNvSpPr txBox="1"/>
          <p:nvPr/>
        </p:nvSpPr>
        <p:spPr>
          <a:xfrm>
            <a:off x="3851489" y="221097"/>
            <a:ext cx="3310261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Opiši pripadnike carstva BILJAKA.</a:t>
            </a:r>
          </a:p>
        </p:txBody>
      </p:sp>
    </p:spTree>
    <p:extLst>
      <p:ext uri="{BB962C8B-B14F-4D97-AF65-F5344CB8AC3E}">
        <p14:creationId xmlns:p14="http://schemas.microsoft.com/office/powerpoint/2010/main" val="2510617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id="{AA277F6F-D66B-43D2-89D6-24B822D52365}"/>
              </a:ext>
            </a:extLst>
          </p:cNvPr>
          <p:cNvSpPr txBox="1">
            <a:spLocks/>
          </p:cNvSpPr>
          <p:nvPr/>
        </p:nvSpPr>
        <p:spPr bwMode="gray">
          <a:xfrm>
            <a:off x="289373" y="221200"/>
            <a:ext cx="6346204" cy="127838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Bez obzira na veličinu i raznolikost svi živi organizmi imaju </a:t>
            </a: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zajednička obilježja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Istraženo je i znanstveno opisano oko 1,8 milijuna vrsta, a smatra se da na Zemlji postoji oko 8,7 milijuna različitih vrsta.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F0BC84B-57CD-4F85-B7DC-4810F497B4FD}"/>
              </a:ext>
            </a:extLst>
          </p:cNvPr>
          <p:cNvSpPr txBox="1">
            <a:spLocks/>
          </p:cNvSpPr>
          <p:nvPr/>
        </p:nvSpPr>
        <p:spPr bwMode="gray">
          <a:xfrm>
            <a:off x="3488274" y="1630206"/>
            <a:ext cx="5258540" cy="122511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Ljudi su oduvijek pokušavali razvrstati živa bića u neke smislene skupine / kategorije koje su obično bile povezane s uporabom organizama (jestiv, nejestiv, otrovan, ljekovit i sl.). 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71C86383-EE05-4696-9E1F-1DC94F4BB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15" y="4417505"/>
            <a:ext cx="1057545" cy="1411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0F74EBAF-74C3-45F5-8722-7BEE75888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339" y="5695144"/>
            <a:ext cx="1482677" cy="987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ACC6C4B7-3FF2-439E-B6F8-5E2FE4981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06355" y="3194529"/>
            <a:ext cx="1475339" cy="983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E4D10F74-DF16-4B22-BCC3-0D1455791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534610" y="3342021"/>
            <a:ext cx="1433671" cy="1075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9D0848F4-E4A3-403E-A734-D56F7B3217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7752" y="1795010"/>
            <a:ext cx="1311412" cy="983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4271EEDD-A19B-476C-99FB-6DBF2E09B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7976" y="2995967"/>
            <a:ext cx="1220019" cy="1220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A7D134AF-C1D7-4605-81B2-0042DBA548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336375" y="3599295"/>
            <a:ext cx="978643" cy="1304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Slika 36">
            <a:extLst>
              <a:ext uri="{FF2B5EF4-FFF2-40B4-BE49-F238E27FC236}">
                <a16:creationId xmlns:a16="http://schemas.microsoft.com/office/drawing/2014/main" id="{1B9DCBA9-823C-42B2-8E77-A1F857026B2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879" t="7369" r="10369" b="10369"/>
          <a:stretch/>
        </p:blipFill>
        <p:spPr>
          <a:xfrm>
            <a:off x="4182120" y="5176899"/>
            <a:ext cx="1755914" cy="1304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Slika 38">
            <a:extLst>
              <a:ext uri="{FF2B5EF4-FFF2-40B4-BE49-F238E27FC236}">
                <a16:creationId xmlns:a16="http://schemas.microsoft.com/office/drawing/2014/main" id="{FE535761-CADB-4411-9654-DC7BC11A478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968" r="39150"/>
          <a:stretch/>
        </p:blipFill>
        <p:spPr>
          <a:xfrm>
            <a:off x="5154395" y="3653263"/>
            <a:ext cx="1061007" cy="1220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Slika 39">
            <a:extLst>
              <a:ext uri="{FF2B5EF4-FFF2-40B4-BE49-F238E27FC236}">
                <a16:creationId xmlns:a16="http://schemas.microsoft.com/office/drawing/2014/main" id="{C6BE02BD-9E9D-47DA-8B1F-5D63EDD31E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85728" y="4637716"/>
            <a:ext cx="1219313" cy="1611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Slika 43">
            <a:extLst>
              <a:ext uri="{FF2B5EF4-FFF2-40B4-BE49-F238E27FC236}">
                <a16:creationId xmlns:a16="http://schemas.microsoft.com/office/drawing/2014/main" id="{8302D538-6803-45C0-91E2-5592BD335A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6635502" y="3059790"/>
            <a:ext cx="1329938" cy="1189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A68C3608-83AF-41C5-AD9C-320A256903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5854" y="1826833"/>
            <a:ext cx="1260760" cy="945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Slika 45">
            <a:extLst>
              <a:ext uri="{FF2B5EF4-FFF2-40B4-BE49-F238E27FC236}">
                <a16:creationId xmlns:a16="http://schemas.microsoft.com/office/drawing/2014/main" id="{CF1F2F9B-879F-4246-B754-E398A89B7A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2237394" y="2011774"/>
            <a:ext cx="935199" cy="1246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Slika 47">
            <a:extLst>
              <a:ext uri="{FF2B5EF4-FFF2-40B4-BE49-F238E27FC236}">
                <a16:creationId xmlns:a16="http://schemas.microsoft.com/office/drawing/2014/main" id="{1A8F8F46-F354-4220-B090-637F40ED6CE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7829" t="-861" r="8254" b="14195"/>
          <a:stretch/>
        </p:blipFill>
        <p:spPr>
          <a:xfrm>
            <a:off x="2556358" y="5449827"/>
            <a:ext cx="1253305" cy="1102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Slika 49">
            <a:extLst>
              <a:ext uri="{FF2B5EF4-FFF2-40B4-BE49-F238E27FC236}">
                <a16:creationId xmlns:a16="http://schemas.microsoft.com/office/drawing/2014/main" id="{87EBD239-1CF1-4CCB-A069-0C472BA73A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300745" y="3099654"/>
            <a:ext cx="1475869" cy="980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" name="TekstniOkvir 9">
            <a:extLst>
              <a:ext uri="{FF2B5EF4-FFF2-40B4-BE49-F238E27FC236}">
                <a16:creationId xmlns:a16="http://schemas.microsoft.com/office/drawing/2014/main" id="{35041FB9-A098-438F-ACC9-A4C449BA0B76}"/>
              </a:ext>
            </a:extLst>
          </p:cNvPr>
          <p:cNvSpPr txBox="1"/>
          <p:nvPr/>
        </p:nvSpPr>
        <p:spPr>
          <a:xfrm>
            <a:off x="6907937" y="260226"/>
            <a:ext cx="331026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Koliko je vrsta na Zemlji do sada istraženo i znanstveno opisano?</a:t>
            </a:r>
          </a:p>
        </p:txBody>
      </p:sp>
      <p:sp>
        <p:nvSpPr>
          <p:cNvPr id="52" name="TekstniOkvir 9">
            <a:extLst>
              <a:ext uri="{FF2B5EF4-FFF2-40B4-BE49-F238E27FC236}">
                <a16:creationId xmlns:a16="http://schemas.microsoft.com/office/drawing/2014/main" id="{57C344D7-9197-495A-A7C1-F5D27A86BA6D}"/>
              </a:ext>
            </a:extLst>
          </p:cNvPr>
          <p:cNvSpPr txBox="1"/>
          <p:nvPr/>
        </p:nvSpPr>
        <p:spPr>
          <a:xfrm>
            <a:off x="7123759" y="4581457"/>
            <a:ext cx="331026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 koji način su ljudi u prošlosti razvrstavali živa bića?</a:t>
            </a:r>
          </a:p>
        </p:txBody>
      </p:sp>
    </p:spTree>
    <p:extLst>
      <p:ext uri="{BB962C8B-B14F-4D97-AF65-F5344CB8AC3E}">
        <p14:creationId xmlns:p14="http://schemas.microsoft.com/office/powerpoint/2010/main" val="1441450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1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4016213-D338-483F-A921-2F50F9DD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681" y="2883889"/>
            <a:ext cx="1905918" cy="19387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319FCB0-3FD2-4BCA-A604-8427E5802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3" t="5662" r="7193" b="7605"/>
          <a:stretch/>
        </p:blipFill>
        <p:spPr>
          <a:xfrm>
            <a:off x="5511059" y="2167281"/>
            <a:ext cx="1810313" cy="2629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C9AD069-36BC-4ABC-9233-CC5191F00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73148" y="2040066"/>
            <a:ext cx="2334545" cy="3112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E176143-6A38-455D-9D36-28F79F120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99" y="2573610"/>
            <a:ext cx="1835824" cy="18266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FD3E90BF-3F23-44CA-813F-487FA9ED0EA6}"/>
              </a:ext>
            </a:extLst>
          </p:cNvPr>
          <p:cNvSpPr txBox="1">
            <a:spLocks/>
          </p:cNvSpPr>
          <p:nvPr/>
        </p:nvSpPr>
        <p:spPr bwMode="gray">
          <a:xfrm>
            <a:off x="707214" y="1793201"/>
            <a:ext cx="1922633" cy="417529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 MAHOVINE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4F51263B-51CE-4A79-843C-38F4B27BE105}"/>
              </a:ext>
            </a:extLst>
          </p:cNvPr>
          <p:cNvSpPr txBox="1">
            <a:spLocks/>
          </p:cNvSpPr>
          <p:nvPr/>
        </p:nvSpPr>
        <p:spPr bwMode="gray">
          <a:xfrm>
            <a:off x="2812957" y="2232281"/>
            <a:ext cx="2321018" cy="417529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PAPRATNJAČE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09C75633-F58D-4280-BE6F-01F86D5DAE01}"/>
              </a:ext>
            </a:extLst>
          </p:cNvPr>
          <p:cNvSpPr txBox="1">
            <a:spLocks/>
          </p:cNvSpPr>
          <p:nvPr/>
        </p:nvSpPr>
        <p:spPr bwMode="gray">
          <a:xfrm>
            <a:off x="5222312" y="918616"/>
            <a:ext cx="5316774" cy="768094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3. SJEMENJAČE:</a:t>
            </a:r>
          </a:p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GOLOSJEMENJAČE i KRITOSJEMENJAČE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5572CA16-CE56-4908-A6AE-557C52B03A24}"/>
              </a:ext>
            </a:extLst>
          </p:cNvPr>
          <p:cNvSpPr txBox="1"/>
          <p:nvPr/>
        </p:nvSpPr>
        <p:spPr>
          <a:xfrm>
            <a:off x="974716" y="414137"/>
            <a:ext cx="3310261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Navedi skupine koje pripadaju carstvu biljaka.</a:t>
            </a:r>
          </a:p>
        </p:txBody>
      </p:sp>
    </p:spTree>
    <p:extLst>
      <p:ext uri="{BB962C8B-B14F-4D97-AF65-F5344CB8AC3E}">
        <p14:creationId xmlns:p14="http://schemas.microsoft.com/office/powerpoint/2010/main" val="3153181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511DD70-D225-4EF0-851C-7EF0E7ABB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30" y="1801749"/>
            <a:ext cx="1835824" cy="18266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Naslov 1">
            <a:extLst>
              <a:ext uri="{FF2B5EF4-FFF2-40B4-BE49-F238E27FC236}">
                <a16:creationId xmlns:a16="http://schemas.microsoft.com/office/drawing/2014/main" id="{4C197EC9-3A12-4500-92D3-ECA131C627E3}"/>
              </a:ext>
            </a:extLst>
          </p:cNvPr>
          <p:cNvSpPr txBox="1">
            <a:spLocks/>
          </p:cNvSpPr>
          <p:nvPr/>
        </p:nvSpPr>
        <p:spPr bwMode="gray">
          <a:xfrm>
            <a:off x="1199948" y="982845"/>
            <a:ext cx="1922633" cy="417529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 MAHOVINE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1A6FA7B2-9969-42A3-8B70-5A01C77700DB}"/>
              </a:ext>
            </a:extLst>
          </p:cNvPr>
          <p:cNvSpPr txBox="1">
            <a:spLocks/>
          </p:cNvSpPr>
          <p:nvPr/>
        </p:nvSpPr>
        <p:spPr bwMode="gray">
          <a:xfrm>
            <a:off x="335582" y="3924416"/>
            <a:ext cx="4492655" cy="1697603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najjednostavnije biljke</a:t>
            </a:r>
          </a:p>
          <a:p>
            <a:pPr marL="342900" indent="-34290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 vlažnim stijenama, kori drveća, tlu</a:t>
            </a:r>
          </a:p>
          <a:p>
            <a:pPr marL="342900" indent="-34290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najčešće u </a:t>
            </a:r>
            <a:r>
              <a:rPr lang="hr-HR" sz="1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busenastim</a:t>
            </a: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nakupinama</a:t>
            </a:r>
          </a:p>
          <a:p>
            <a:pPr marL="342900" indent="-34290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 tijelu zadržavaju veću količinu vode</a:t>
            </a:r>
          </a:p>
          <a:p>
            <a:pPr marL="342900" indent="-34290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voda im je nužna za život</a:t>
            </a:r>
          </a:p>
          <a:p>
            <a:pPr marL="342900" indent="-342900" algn="ctr">
              <a:buFontTx/>
              <a:buChar char="-"/>
            </a:pPr>
            <a:r>
              <a:rPr lang="hr-HR" sz="16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nemaju</a:t>
            </a: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pravi korijen, stabljiku, listove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7E06732-A80C-45CE-8AD1-CC0C502FC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088" y="909321"/>
            <a:ext cx="1835824" cy="186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D906503-65AA-4A10-8530-93F3D36B47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3" t="5662" r="7193" b="7605"/>
          <a:stretch/>
        </p:blipFill>
        <p:spPr>
          <a:xfrm>
            <a:off x="7654997" y="4909265"/>
            <a:ext cx="1298503" cy="1886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9FDB16AC-F4E3-4AF5-B513-7F3E095EEFDB}"/>
              </a:ext>
            </a:extLst>
          </p:cNvPr>
          <p:cNvSpPr txBox="1">
            <a:spLocks/>
          </p:cNvSpPr>
          <p:nvPr/>
        </p:nvSpPr>
        <p:spPr bwMode="gray">
          <a:xfrm>
            <a:off x="5041035" y="312171"/>
            <a:ext cx="2321018" cy="417529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PAPRATNJAČE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8351EAA6-B526-44DB-ADD0-96B707309756}"/>
              </a:ext>
            </a:extLst>
          </p:cNvPr>
          <p:cNvSpPr txBox="1">
            <a:spLocks/>
          </p:cNvSpPr>
          <p:nvPr/>
        </p:nvSpPr>
        <p:spPr bwMode="gray">
          <a:xfrm>
            <a:off x="5178088" y="3380372"/>
            <a:ext cx="2476909" cy="544044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3. SJEMENJAČE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6BEBCAE3-3563-4A40-9C05-6EA5836E62FA}"/>
              </a:ext>
            </a:extLst>
          </p:cNvPr>
          <p:cNvSpPr txBox="1">
            <a:spLocks/>
          </p:cNvSpPr>
          <p:nvPr/>
        </p:nvSpPr>
        <p:spPr bwMode="gray">
          <a:xfrm>
            <a:off x="7362053" y="1005620"/>
            <a:ext cx="4829947" cy="1592258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danas uglavnom zeljaste, nekad drvenaste i činile šume</a:t>
            </a:r>
          </a:p>
          <a:p>
            <a:pPr marL="342900" indent="-34290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imaju provodne žile i pravi korijen, stabljiku i listove</a:t>
            </a:r>
          </a:p>
          <a:p>
            <a:pPr marL="342900" indent="-34290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 životni ciklus trebaju vodu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D937C39A-27E0-4CF0-92D6-4B0828AA3162}"/>
              </a:ext>
            </a:extLst>
          </p:cNvPr>
          <p:cNvSpPr txBox="1">
            <a:spLocks/>
          </p:cNvSpPr>
          <p:nvPr/>
        </p:nvSpPr>
        <p:spPr bwMode="gray">
          <a:xfrm>
            <a:off x="5216190" y="4019666"/>
            <a:ext cx="5221319" cy="723665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Tx/>
              <a:buChar char="-"/>
            </a:pPr>
            <a:endParaRPr lang="hr-HR" sz="1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342900" indent="-342900" algn="ctr">
              <a:buFontTx/>
              <a:buChar char="-"/>
            </a:pPr>
            <a:endParaRPr lang="hr-HR" sz="1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342900" indent="-34290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razlikujemo golosjemenjače i kritosjemenjače</a:t>
            </a:r>
          </a:p>
          <a:p>
            <a:pPr marL="342900" indent="-342900" algn="ctr">
              <a:buFontTx/>
              <a:buChar char="-"/>
            </a:pP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biljke koje stvaraju sjemenke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5ED43069-DE43-476E-A6A5-239867FA3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653201" y="4536043"/>
            <a:ext cx="1685751" cy="2247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kstniOkvir 9">
            <a:extLst>
              <a:ext uri="{FF2B5EF4-FFF2-40B4-BE49-F238E27FC236}">
                <a16:creationId xmlns:a16="http://schemas.microsoft.com/office/drawing/2014/main" id="{CD350890-9906-4B42-957B-48A5E7103539}"/>
              </a:ext>
            </a:extLst>
          </p:cNvPr>
          <p:cNvSpPr txBox="1"/>
          <p:nvPr/>
        </p:nvSpPr>
        <p:spPr>
          <a:xfrm>
            <a:off x="3852481" y="5732350"/>
            <a:ext cx="331026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Navedi osnovne karakteristike mahovina, </a:t>
            </a:r>
            <a:r>
              <a:rPr lang="hr-H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papratnjača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i sjemenjača.</a:t>
            </a:r>
          </a:p>
        </p:txBody>
      </p:sp>
    </p:spTree>
    <p:extLst>
      <p:ext uri="{BB962C8B-B14F-4D97-AF65-F5344CB8AC3E}">
        <p14:creationId xmlns:p14="http://schemas.microsoft.com/office/powerpoint/2010/main" val="1275877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7D44A6-96CB-4C30-9EB0-BD4D3A37D84A}"/>
              </a:ext>
            </a:extLst>
          </p:cNvPr>
          <p:cNvSpPr txBox="1">
            <a:spLocks/>
          </p:cNvSpPr>
          <p:nvPr/>
        </p:nvSpPr>
        <p:spPr bwMode="gray">
          <a:xfrm>
            <a:off x="500854" y="407496"/>
            <a:ext cx="1909174" cy="417529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d) ŽIVOTINJE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70619D47-DFA2-42D2-B020-33A9DA539A3C}"/>
              </a:ext>
            </a:extLst>
          </p:cNvPr>
          <p:cNvSpPr txBox="1">
            <a:spLocks/>
          </p:cNvSpPr>
          <p:nvPr/>
        </p:nvSpPr>
        <p:spPr bwMode="gray">
          <a:xfrm>
            <a:off x="2431347" y="2757716"/>
            <a:ext cx="7329306" cy="2224373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ctr">
              <a:buFontTx/>
              <a:buChar char="-"/>
            </a:pP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mnogostanični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heterotrofni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organizmi</a:t>
            </a:r>
          </a:p>
          <a:p>
            <a:pPr marL="285750" indent="-285750" algn="ctr">
              <a:buFontTx/>
              <a:buChar char="-"/>
            </a:pP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hrane se drugim organizmima</a:t>
            </a:r>
          </a:p>
          <a:p>
            <a:pPr marL="285750" indent="-285750" algn="ctr">
              <a:buFontTx/>
              <a:buChar char="-"/>
            </a:pP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vrlo raznolika skupina živih bića</a:t>
            </a:r>
          </a:p>
          <a:p>
            <a:pPr marL="285750" indent="-285750" algn="ctr">
              <a:buFontTx/>
              <a:buChar char="-"/>
            </a:pP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razlikujemo BESKRALJEŽNJAKE (spužve, žarnjaci,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plošnjaci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oblići, mekušci, kolutićavci, člankonošci i bodljikaši) i SVITKOVCE među kojima su životinje koje imaju kralježnicu - KRALJEŽNJACI (ribe, vodozemci, gmazovi, ptice, sisavci)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878E758-8D48-4446-AD03-4471F8A67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322" y="1160680"/>
            <a:ext cx="1303465" cy="977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7166C1F-DE8A-4516-ABC8-52EC15CED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051" y="1300809"/>
            <a:ext cx="1364349" cy="908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A5BB8E5-3B9C-4C08-9E3F-01526FC54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042" y="5259124"/>
            <a:ext cx="1153709" cy="1524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BBB9287-75EB-4D13-87F8-9F0ACA8CFC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06" b="12273"/>
          <a:stretch/>
        </p:blipFill>
        <p:spPr>
          <a:xfrm>
            <a:off x="6935376" y="5199079"/>
            <a:ext cx="1087081" cy="1329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90DA0476-86DB-4DE5-B743-4CD912631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652" y="1300809"/>
            <a:ext cx="1260760" cy="945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82CD1FAC-7011-4281-91F1-7AC434341C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41415" y="1026014"/>
            <a:ext cx="935199" cy="1246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ED1DB3DF-9C56-4C2F-A47C-85A21D787E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0028" y="5290185"/>
            <a:ext cx="1549325" cy="951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BF11FFBE-D0A0-4DD3-851C-6A1D6DA162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829" t="-861" r="8254" b="14195"/>
          <a:stretch/>
        </p:blipFill>
        <p:spPr>
          <a:xfrm>
            <a:off x="5442158" y="5257426"/>
            <a:ext cx="1253305" cy="1102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4E41F741-6A4E-46A2-8F14-20084F302DD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896" t="13495" r="3769" b="5826"/>
          <a:stretch/>
        </p:blipFill>
        <p:spPr>
          <a:xfrm>
            <a:off x="4082913" y="5263551"/>
            <a:ext cx="1175182" cy="1026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31F490D8-1A89-41F5-84F3-34C6F8A419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881820" y="1321393"/>
            <a:ext cx="1278808" cy="874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Slika 29">
            <a:extLst>
              <a:ext uri="{FF2B5EF4-FFF2-40B4-BE49-F238E27FC236}">
                <a16:creationId xmlns:a16="http://schemas.microsoft.com/office/drawing/2014/main" id="{1489E98E-3893-45CE-BAD3-4E3BA43278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361" y="1142925"/>
            <a:ext cx="1087081" cy="1103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A70D5B6A-F094-418F-B2D7-A35847F40F4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9909" r="33876" b="269"/>
          <a:stretch/>
        </p:blipFill>
        <p:spPr>
          <a:xfrm>
            <a:off x="3547292" y="1238456"/>
            <a:ext cx="1087081" cy="100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13DC8AA0-7298-4A9E-BFB2-D3457450A2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903587" y="1238456"/>
            <a:ext cx="1103586" cy="100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kstniOkvir 9">
            <a:extLst>
              <a:ext uri="{FF2B5EF4-FFF2-40B4-BE49-F238E27FC236}">
                <a16:creationId xmlns:a16="http://schemas.microsoft.com/office/drawing/2014/main" id="{39E355AD-4B4F-41A9-91FA-D4B01C4A87A4}"/>
              </a:ext>
            </a:extLst>
          </p:cNvPr>
          <p:cNvSpPr txBox="1"/>
          <p:nvPr/>
        </p:nvSpPr>
        <p:spPr>
          <a:xfrm>
            <a:off x="3851489" y="221097"/>
            <a:ext cx="3310261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Opiši pripadnike carstva ŽIVOTINJA.</a:t>
            </a:r>
          </a:p>
        </p:txBody>
      </p:sp>
    </p:spTree>
    <p:extLst>
      <p:ext uri="{BB962C8B-B14F-4D97-AF65-F5344CB8AC3E}">
        <p14:creationId xmlns:p14="http://schemas.microsoft.com/office/powerpoint/2010/main" val="1492709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D9290D5C-CC2F-4449-A56B-9412B80F4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02" y="2136817"/>
            <a:ext cx="1605168" cy="1203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82AF19B-441E-4590-8841-89862A72F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7791" y="153885"/>
            <a:ext cx="1260760" cy="1681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Naslov 1">
            <a:extLst>
              <a:ext uri="{FF2B5EF4-FFF2-40B4-BE49-F238E27FC236}">
                <a16:creationId xmlns:a16="http://schemas.microsoft.com/office/drawing/2014/main" id="{A42EBD55-AEC7-44B4-846A-B748309A761B}"/>
              </a:ext>
            </a:extLst>
          </p:cNvPr>
          <p:cNvSpPr txBox="1">
            <a:spLocks/>
          </p:cNvSpPr>
          <p:nvPr/>
        </p:nvSpPr>
        <p:spPr bwMode="gray">
          <a:xfrm>
            <a:off x="2367278" y="153884"/>
            <a:ext cx="7725115" cy="1681013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SPUŽVE  - najjednostavnije životinje 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- tijelo građeno od stanica koje se razlikuju po svojoj ulozi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- stanice se ne udružuju u tkiva i organe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- pričvršćene za podlogu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- asimetrična oblika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AC8E3563-64C0-40F1-BA59-077C89C07412}"/>
              </a:ext>
            </a:extLst>
          </p:cNvPr>
          <p:cNvSpPr txBox="1">
            <a:spLocks/>
          </p:cNvSpPr>
          <p:nvPr/>
        </p:nvSpPr>
        <p:spPr bwMode="gray">
          <a:xfrm>
            <a:off x="2367278" y="2059767"/>
            <a:ext cx="7863842" cy="1380489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ŽARNJACI -uglavnom u moru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    - imaju žarne stanice za obranu ili 	omamljivanje plijena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    - slobodno plivajući ili pričvršćeni za podlogu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		    - zrakaste simetrije tijela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5184B709-8491-4979-BD0C-A5259573BFC6}"/>
              </a:ext>
            </a:extLst>
          </p:cNvPr>
          <p:cNvSpPr txBox="1">
            <a:spLocks/>
          </p:cNvSpPr>
          <p:nvPr/>
        </p:nvSpPr>
        <p:spPr bwMode="gray">
          <a:xfrm>
            <a:off x="2407910" y="3642612"/>
            <a:ext cx="7071362" cy="1112507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PLOŠNJACI - nametnici (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metilji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trakavice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 ili slobodni 				 (</a:t>
            </a:r>
            <a:r>
              <a:rPr lang="hr-HR" sz="1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virnjaci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 u čistim slatkim vodama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      - dvobočna simetrija tijela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0F95929A-34C9-4FD7-B71E-7AD74B6EBE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9909" r="33876" b="269"/>
          <a:stretch/>
        </p:blipFill>
        <p:spPr>
          <a:xfrm>
            <a:off x="509142" y="3541820"/>
            <a:ext cx="1417391" cy="1314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Naslov 1">
            <a:extLst>
              <a:ext uri="{FF2B5EF4-FFF2-40B4-BE49-F238E27FC236}">
                <a16:creationId xmlns:a16="http://schemas.microsoft.com/office/drawing/2014/main" id="{3C627683-7E27-4CEA-9A92-93EDC117E4CA}"/>
              </a:ext>
            </a:extLst>
          </p:cNvPr>
          <p:cNvSpPr txBox="1">
            <a:spLocks/>
          </p:cNvSpPr>
          <p:nvPr/>
        </p:nvSpPr>
        <p:spPr bwMode="gray">
          <a:xfrm>
            <a:off x="2407910" y="5031552"/>
            <a:ext cx="5784551" cy="118933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OBLIĆI  - pripadaju skupini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oblenjaka</a:t>
            </a:r>
            <a:endParaRPr lang="hr-HR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      - najpoznatije vrste nametnici: 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dječja 			 glista, bijela glistica, zavojita trihina 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41946212-3932-4D1D-B5AD-13D956E4D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58369" y="5045616"/>
            <a:ext cx="1738259" cy="1189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kstniOkvir 9">
            <a:extLst>
              <a:ext uri="{FF2B5EF4-FFF2-40B4-BE49-F238E27FC236}">
                <a16:creationId xmlns:a16="http://schemas.microsoft.com/office/drawing/2014/main" id="{A317B8F0-6279-4CBC-AB93-D4C1220DC67C}"/>
              </a:ext>
            </a:extLst>
          </p:cNvPr>
          <p:cNvSpPr txBox="1"/>
          <p:nvPr/>
        </p:nvSpPr>
        <p:spPr>
          <a:xfrm>
            <a:off x="8657169" y="5483729"/>
            <a:ext cx="331026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Navedi i opiši skupine koje pripadaju ŽIVOTINJAMA - BESKRALJEŽNJACIMA.</a:t>
            </a:r>
          </a:p>
        </p:txBody>
      </p:sp>
      <p:sp>
        <p:nvSpPr>
          <p:cNvPr id="20" name="Naslov 1">
            <a:extLst>
              <a:ext uri="{FF2B5EF4-FFF2-40B4-BE49-F238E27FC236}">
                <a16:creationId xmlns:a16="http://schemas.microsoft.com/office/drawing/2014/main" id="{927D92E3-4C33-475A-896C-D54BD1580B1A}"/>
              </a:ext>
            </a:extLst>
          </p:cNvPr>
          <p:cNvSpPr txBox="1">
            <a:spLocks/>
          </p:cNvSpPr>
          <p:nvPr/>
        </p:nvSpPr>
        <p:spPr bwMode="gray">
          <a:xfrm>
            <a:off x="9590402" y="3606348"/>
            <a:ext cx="2476909" cy="54404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BESKRALJEŽNJACI</a:t>
            </a:r>
          </a:p>
        </p:txBody>
      </p:sp>
    </p:spTree>
    <p:extLst>
      <p:ext uri="{BB962C8B-B14F-4D97-AF65-F5344CB8AC3E}">
        <p14:creationId xmlns:p14="http://schemas.microsoft.com/office/powerpoint/2010/main" val="973638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15">
            <a:extLst>
              <a:ext uri="{FF2B5EF4-FFF2-40B4-BE49-F238E27FC236}">
                <a16:creationId xmlns:a16="http://schemas.microsoft.com/office/drawing/2014/main" id="{7F52CD8C-6528-482F-9C68-CD3537985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35" y="447345"/>
            <a:ext cx="1870166" cy="1245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E156D94E-40A0-4160-9935-4843E46B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5284" y="2238031"/>
            <a:ext cx="1374917" cy="125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Naslov 1">
            <a:extLst>
              <a:ext uri="{FF2B5EF4-FFF2-40B4-BE49-F238E27FC236}">
                <a16:creationId xmlns:a16="http://schemas.microsoft.com/office/drawing/2014/main" id="{6E6C8973-9D30-447C-988D-A3DF439F3F65}"/>
              </a:ext>
            </a:extLst>
          </p:cNvPr>
          <p:cNvSpPr txBox="1">
            <a:spLocks/>
          </p:cNvSpPr>
          <p:nvPr/>
        </p:nvSpPr>
        <p:spPr bwMode="gray">
          <a:xfrm>
            <a:off x="2587280" y="235429"/>
            <a:ext cx="5784551" cy="183449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MEKUŠCI  - mekana tijela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          - u moru i kopnenim vodama te na 			     kopnu</a:t>
            </a:r>
          </a:p>
          <a:p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   -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tijelo zaštićeno ljušturom u većine 			     puževa i svih školjkaša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   - glavonošci su najrazvijeniji mekušci</a:t>
            </a:r>
          </a:p>
        </p:txBody>
      </p:sp>
      <p:sp>
        <p:nvSpPr>
          <p:cNvPr id="20" name="Naslov 1">
            <a:extLst>
              <a:ext uri="{FF2B5EF4-FFF2-40B4-BE49-F238E27FC236}">
                <a16:creationId xmlns:a16="http://schemas.microsoft.com/office/drawing/2014/main" id="{6FCA5BEE-948F-49E1-A66C-73A8A450C645}"/>
              </a:ext>
            </a:extLst>
          </p:cNvPr>
          <p:cNvSpPr txBox="1">
            <a:spLocks/>
          </p:cNvSpPr>
          <p:nvPr/>
        </p:nvSpPr>
        <p:spPr bwMode="gray">
          <a:xfrm>
            <a:off x="2587282" y="2247683"/>
            <a:ext cx="5784551" cy="1245998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KOLUTIĆAVCI  - građeni od niza kolutića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      		    - žive u moru (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perjaničar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					      kopnenim vodama (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pijavica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			      na kopnu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gujavica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  <a:endParaRPr lang="hr-HR" sz="18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Naslov 1">
            <a:extLst>
              <a:ext uri="{FF2B5EF4-FFF2-40B4-BE49-F238E27FC236}">
                <a16:creationId xmlns:a16="http://schemas.microsoft.com/office/drawing/2014/main" id="{17A93F19-1E35-4F5B-BA7E-20DC282A5A10}"/>
              </a:ext>
            </a:extLst>
          </p:cNvPr>
          <p:cNvSpPr txBox="1">
            <a:spLocks/>
          </p:cNvSpPr>
          <p:nvPr/>
        </p:nvSpPr>
        <p:spPr bwMode="gray">
          <a:xfrm>
            <a:off x="2587281" y="3671439"/>
            <a:ext cx="5784551" cy="1635759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ČLANKONOŠCI  - najbrojniji beskralježnjaci</a:t>
            </a:r>
          </a:p>
          <a:p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		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imaju člankovite noge</a:t>
            </a:r>
          </a:p>
          <a:p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		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u gotovo svim staništima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		- 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kukci, rakovi, pauci, škorpioni, 				  stonoge</a:t>
            </a:r>
            <a:endParaRPr lang="hr-HR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066ABB15-0555-4FD7-968D-157A5F7D8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3" y="3712080"/>
            <a:ext cx="1343238" cy="125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Naslov 1">
            <a:extLst>
              <a:ext uri="{FF2B5EF4-FFF2-40B4-BE49-F238E27FC236}">
                <a16:creationId xmlns:a16="http://schemas.microsoft.com/office/drawing/2014/main" id="{0DFF7B63-5B4C-4BEF-A613-D9CD650F2F57}"/>
              </a:ext>
            </a:extLst>
          </p:cNvPr>
          <p:cNvSpPr txBox="1">
            <a:spLocks/>
          </p:cNvSpPr>
          <p:nvPr/>
        </p:nvSpPr>
        <p:spPr bwMode="gray">
          <a:xfrm>
            <a:off x="2609361" y="5484956"/>
            <a:ext cx="6973278" cy="1081994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BODLJIKAŠI -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peterozrakaste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simetrije tijela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      	      -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polusjedilački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organizmi, na morskom dnu</a:t>
            </a:r>
          </a:p>
          <a:p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      - ježinci, zvjezdače, </a:t>
            </a:r>
            <a:r>
              <a:rPr lang="hr-HR" sz="1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zmijače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i trpovi</a:t>
            </a:r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id="{90818FF8-95D7-4ECF-AFF5-137DBAC9F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445" y="5186129"/>
            <a:ext cx="1547816" cy="1160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Naslov 1">
            <a:extLst>
              <a:ext uri="{FF2B5EF4-FFF2-40B4-BE49-F238E27FC236}">
                <a16:creationId xmlns:a16="http://schemas.microsoft.com/office/drawing/2014/main" id="{EFDEA3F6-884C-4ECE-B8D0-0454EF6E7BBA}"/>
              </a:ext>
            </a:extLst>
          </p:cNvPr>
          <p:cNvSpPr txBox="1">
            <a:spLocks/>
          </p:cNvSpPr>
          <p:nvPr/>
        </p:nvSpPr>
        <p:spPr bwMode="gray">
          <a:xfrm>
            <a:off x="9356722" y="1771420"/>
            <a:ext cx="2476909" cy="54404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BESKRALJEŽNJACI</a:t>
            </a:r>
          </a:p>
        </p:txBody>
      </p:sp>
    </p:spTree>
    <p:extLst>
      <p:ext uri="{BB962C8B-B14F-4D97-AF65-F5344CB8AC3E}">
        <p14:creationId xmlns:p14="http://schemas.microsoft.com/office/powerpoint/2010/main" val="31546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F3F3B88-E7DB-4945-9F8F-B2EAE3AC6F74}"/>
              </a:ext>
            </a:extLst>
          </p:cNvPr>
          <p:cNvSpPr txBox="1">
            <a:spLocks/>
          </p:cNvSpPr>
          <p:nvPr/>
        </p:nvSpPr>
        <p:spPr bwMode="gray">
          <a:xfrm>
            <a:off x="9794240" y="1771420"/>
            <a:ext cx="2039391" cy="54404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KRALJEŽNJACI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59444B65-B832-4626-9E81-A3BB90208745}"/>
              </a:ext>
            </a:extLst>
          </p:cNvPr>
          <p:cNvSpPr txBox="1">
            <a:spLocks/>
          </p:cNvSpPr>
          <p:nvPr/>
        </p:nvSpPr>
        <p:spPr bwMode="gray">
          <a:xfrm>
            <a:off x="2119922" y="243840"/>
            <a:ext cx="7034238" cy="1859280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RIBE  - dvobočne simetrije tijela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  - potpuno prilagođene životu u vodi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  - najjednostavniji kralježnjaci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  - prema građi od kojih je građen kostur razlikujemo 		    </a:t>
            </a:r>
            <a:r>
              <a:rPr lang="hr-HR" sz="18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koštunjače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(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šaran, štuka, tuna, srdela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 i </a:t>
            </a:r>
            <a:r>
              <a:rPr lang="hr-HR" sz="18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hrskavičnjače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	    (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raža, morska mačka ..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	      		   </a:t>
            </a:r>
            <a:endParaRPr lang="hr-HR" sz="18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23F196E-8399-4641-BDBA-A5F2C9F0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9" y="545546"/>
            <a:ext cx="1808177" cy="1110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A085C8E-CD8C-436F-B270-095D0E2B7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6" t="13495" r="3769" b="5826"/>
          <a:stretch/>
        </p:blipFill>
        <p:spPr>
          <a:xfrm>
            <a:off x="204795" y="2568956"/>
            <a:ext cx="1547671" cy="1352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1BE4D6CF-679F-4306-A25A-67B32D2BDA88}"/>
              </a:ext>
            </a:extLst>
          </p:cNvPr>
          <p:cNvSpPr txBox="1">
            <a:spLocks/>
          </p:cNvSpPr>
          <p:nvPr/>
        </p:nvSpPr>
        <p:spPr bwMode="gray">
          <a:xfrm>
            <a:off x="2119922" y="2376932"/>
            <a:ext cx="7034238" cy="1736344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VODOZEMCI - prvi kralježnjaci prilagođeni životu na kopnu, 			    ali u vlažnim staništima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	  - vrlo raznolike građe i neki cijeli život u vodi</a:t>
            </a:r>
          </a:p>
          <a:p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	-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bezrepci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(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žabe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),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repaši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(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daždevnjaci i 					   vodenjaci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 i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beznošci</a:t>
            </a:r>
            <a:endParaRPr lang="hr-HR" sz="18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8C803AFA-DD27-4EAD-9BB1-B727D26AF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29" t="-861" r="8254" b="14195"/>
          <a:stretch/>
        </p:blipFill>
        <p:spPr>
          <a:xfrm>
            <a:off x="253871" y="4486126"/>
            <a:ext cx="1649945" cy="1450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369CA52C-BC98-4CFF-B4D4-9BB9DF915570}"/>
              </a:ext>
            </a:extLst>
          </p:cNvPr>
          <p:cNvSpPr txBox="1">
            <a:spLocks/>
          </p:cNvSpPr>
          <p:nvPr/>
        </p:nvSpPr>
        <p:spPr bwMode="gray">
          <a:xfrm>
            <a:off x="2119922" y="4343401"/>
            <a:ext cx="7074878" cy="1736344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GMAZOVI - pravi kopneni kralježnjaci</a:t>
            </a:r>
          </a:p>
          <a:p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	   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ljuske na tijelu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    - uz vodu ili u vodi, većina na kopnu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    -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ljuskaši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(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gušteri, zmije, </a:t>
            </a:r>
            <a:r>
              <a:rPr lang="hr-HR" sz="1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prstenaši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), krokodili, 				kornjače i premosnici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9366B7F-95C1-4064-AC09-B429F5E14C9A}"/>
              </a:ext>
            </a:extLst>
          </p:cNvPr>
          <p:cNvSpPr txBox="1"/>
          <p:nvPr/>
        </p:nvSpPr>
        <p:spPr>
          <a:xfrm>
            <a:off x="8728289" y="5382585"/>
            <a:ext cx="331026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Navedi i opiši skupine koje pripadaju ŽIVOTINJAMA - KRALJEŽNJACIMA.</a:t>
            </a:r>
          </a:p>
        </p:txBody>
      </p:sp>
    </p:spTree>
    <p:extLst>
      <p:ext uri="{BB962C8B-B14F-4D97-AF65-F5344CB8AC3E}">
        <p14:creationId xmlns:p14="http://schemas.microsoft.com/office/powerpoint/2010/main" val="276146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F3F3B88-E7DB-4945-9F8F-B2EAE3AC6F74}"/>
              </a:ext>
            </a:extLst>
          </p:cNvPr>
          <p:cNvSpPr txBox="1">
            <a:spLocks/>
          </p:cNvSpPr>
          <p:nvPr/>
        </p:nvSpPr>
        <p:spPr bwMode="gray">
          <a:xfrm>
            <a:off x="8554720" y="1861642"/>
            <a:ext cx="2039391" cy="54404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KRALJEŽNJACI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68BBF3FD-B39D-4CE2-9AF6-E9D6A32F8C89}"/>
              </a:ext>
            </a:extLst>
          </p:cNvPr>
          <p:cNvSpPr txBox="1">
            <a:spLocks/>
          </p:cNvSpPr>
          <p:nvPr/>
        </p:nvSpPr>
        <p:spPr bwMode="gray">
          <a:xfrm>
            <a:off x="1987842" y="766804"/>
            <a:ext cx="5733758" cy="1411224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PTICE - perje na tijelu, krila i kljun</a:t>
            </a:r>
          </a:p>
          <a:p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- prilagođene životu na tlu, u vodi i u zraku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   - lete, trče ili skaču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   - dijele zajedničkog pretka s gmazovima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1C107A0-E4B6-4456-851F-D63BCE406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06" b="12273"/>
          <a:stretch/>
        </p:blipFill>
        <p:spPr>
          <a:xfrm>
            <a:off x="277089" y="629369"/>
            <a:ext cx="1378991" cy="1686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3F81C942-5FCA-4DED-A8A0-BF4BA4AE78A2}"/>
              </a:ext>
            </a:extLst>
          </p:cNvPr>
          <p:cNvSpPr txBox="1">
            <a:spLocks/>
          </p:cNvSpPr>
          <p:nvPr/>
        </p:nvSpPr>
        <p:spPr bwMode="gray">
          <a:xfrm>
            <a:off x="1987842" y="2779944"/>
            <a:ext cx="7034238" cy="1411225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SISAVCI - najrazvijeniji kralježnjaci</a:t>
            </a:r>
          </a:p>
          <a:p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- rasprostranjeni na svim staništima na Zemlji</a:t>
            </a:r>
          </a:p>
          <a:p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-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tijelo prekriveno dlakama</a:t>
            </a:r>
          </a:p>
          <a:p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- </a:t>
            </a:r>
            <a:r>
              <a:rPr lang="hr-HR" sz="1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jednootvori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tobolčari i pravi sisavci (</a:t>
            </a:r>
            <a:r>
              <a:rPr lang="hr-HR" sz="1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plodvaši</a:t>
            </a:r>
            <a:r>
              <a:rPr lang="hr-HR" sz="1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C5B8604D-2F73-4730-8072-F9DCB3C3C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71" y="2666831"/>
            <a:ext cx="1153709" cy="1524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kstniOkvir 9">
            <a:extLst>
              <a:ext uri="{FF2B5EF4-FFF2-40B4-BE49-F238E27FC236}">
                <a16:creationId xmlns:a16="http://schemas.microsoft.com/office/drawing/2014/main" id="{62EDC9D9-2EBF-4EF2-8E64-2D20395B1B0D}"/>
              </a:ext>
            </a:extLst>
          </p:cNvPr>
          <p:cNvSpPr txBox="1"/>
          <p:nvPr/>
        </p:nvSpPr>
        <p:spPr>
          <a:xfrm>
            <a:off x="6358444" y="5144776"/>
            <a:ext cx="331026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Koja skupina organizama se smatra najrazvijenijom na Zemlji?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3CCE1DE6-9F64-4725-A031-C6E6FB34FAE6}"/>
              </a:ext>
            </a:extLst>
          </p:cNvPr>
          <p:cNvSpPr txBox="1">
            <a:spLocks/>
          </p:cNvSpPr>
          <p:nvPr/>
        </p:nvSpPr>
        <p:spPr bwMode="gray">
          <a:xfrm>
            <a:off x="2860576" y="5221866"/>
            <a:ext cx="3072864" cy="7725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KRALJEŽNJACI - SISAVCI, </a:t>
            </a:r>
            <a:r>
              <a:rPr lang="hr-HR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plodvaši</a:t>
            </a:r>
            <a:endParaRPr lang="hr-HR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223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E409D62F-4EDF-478D-9EA1-23843C22BEC5}"/>
              </a:ext>
            </a:extLst>
          </p:cNvPr>
          <p:cNvSpPr txBox="1">
            <a:spLocks/>
          </p:cNvSpPr>
          <p:nvPr/>
        </p:nvSpPr>
        <p:spPr bwMode="gray">
          <a:xfrm>
            <a:off x="321700" y="461638"/>
            <a:ext cx="5258540" cy="7615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Starogrčki filozof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Aristotel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prvi je pokušao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svrstati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poznate organizme u skupine biljaka i životinja. 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539C9571-E033-4031-B247-3A1C7C7DC594}"/>
              </a:ext>
            </a:extLst>
          </p:cNvPr>
          <p:cNvSpPr txBox="1">
            <a:spLocks/>
          </p:cNvSpPr>
          <p:nvPr/>
        </p:nvSpPr>
        <p:spPr bwMode="gray">
          <a:xfrm>
            <a:off x="6338162" y="1635759"/>
            <a:ext cx="5481338" cy="20317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Tek u 18. st. švedski biolog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Carl von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Linné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razvija sustav razvrstavanja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svih tada poznatih živih bića kojima se djelomično koristimo i danas. Dao je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podjelu organizama u 2 carstva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 s vremenom su se živa bića razvrstala u 6 carstava.</a:t>
            </a:r>
          </a:p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Uveo je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dvostruko nazivlje vrsta na latinskom jeziku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(npr. </a:t>
            </a:r>
            <a:r>
              <a:rPr lang="hr-HR" sz="16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Homo</a:t>
            </a:r>
            <a:r>
              <a:rPr lang="hr-HR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sapiens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L.).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6791DB8-CF7E-4D0F-9944-68C67F48D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30258" y="1466293"/>
            <a:ext cx="1644723" cy="22011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2A7A82C-B66F-48A2-B4B9-E1CBA7DDC5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584" t="4616" r="9381" b="6047"/>
          <a:stretch/>
        </p:blipFill>
        <p:spPr>
          <a:xfrm>
            <a:off x="8617021" y="4172200"/>
            <a:ext cx="1404892" cy="22011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348A304E-5505-4A34-A4E6-9B250B86FC9D}"/>
              </a:ext>
            </a:extLst>
          </p:cNvPr>
          <p:cNvSpPr txBox="1">
            <a:spLocks/>
          </p:cNvSpPr>
          <p:nvPr/>
        </p:nvSpPr>
        <p:spPr bwMode="gray">
          <a:xfrm>
            <a:off x="321700" y="3910561"/>
            <a:ext cx="5774300" cy="7615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C. R.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Woese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temelju molekularnih istraživanja RNA živi svijet dijeli na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domene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koje i danas koristimo.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C547C626-51F2-4C10-B8C7-3D0256A5F3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9310" r="-269"/>
          <a:stretch/>
        </p:blipFill>
        <p:spPr>
          <a:xfrm>
            <a:off x="2999540" y="4915216"/>
            <a:ext cx="2580700" cy="17311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kstniOkvir 9">
            <a:extLst>
              <a:ext uri="{FF2B5EF4-FFF2-40B4-BE49-F238E27FC236}">
                <a16:creationId xmlns:a16="http://schemas.microsoft.com/office/drawing/2014/main" id="{D093DA92-9A3E-4011-B0DD-47E420690337}"/>
              </a:ext>
            </a:extLst>
          </p:cNvPr>
          <p:cNvSpPr txBox="1"/>
          <p:nvPr/>
        </p:nvSpPr>
        <p:spPr>
          <a:xfrm>
            <a:off x="7090817" y="380760"/>
            <a:ext cx="331026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Tko je sve u prošlosti pokušao svrstati organizme u skupine?</a:t>
            </a:r>
          </a:p>
        </p:txBody>
      </p:sp>
    </p:spTree>
    <p:extLst>
      <p:ext uri="{BB962C8B-B14F-4D97-AF65-F5344CB8AC3E}">
        <p14:creationId xmlns:p14="http://schemas.microsoft.com/office/powerpoint/2010/main" val="3079284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>
            <a:extLst>
              <a:ext uri="{FF2B5EF4-FFF2-40B4-BE49-F238E27FC236}">
                <a16:creationId xmlns:a16="http://schemas.microsoft.com/office/drawing/2014/main" id="{B6778285-43D3-4F47-A67F-720EA85CACC5}"/>
              </a:ext>
            </a:extLst>
          </p:cNvPr>
          <p:cNvSpPr txBox="1">
            <a:spLocks/>
          </p:cNvSpPr>
          <p:nvPr/>
        </p:nvSpPr>
        <p:spPr bwMode="gray">
          <a:xfrm>
            <a:off x="427951" y="282805"/>
            <a:ext cx="9450628" cy="5660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Danas na temelju molekularnih istraživanja živi svijet dijelimo na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 DOMENE i 6 carstava</a:t>
            </a:r>
            <a:endParaRPr lang="hr-HR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id="{B18BA882-49D0-42A7-8F4B-A6AE8C35EFA6}"/>
              </a:ext>
            </a:extLst>
          </p:cNvPr>
          <p:cNvSpPr/>
          <p:nvPr/>
        </p:nvSpPr>
        <p:spPr>
          <a:xfrm>
            <a:off x="2524809" y="1046381"/>
            <a:ext cx="328474" cy="566004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C5324DE0-D776-48C7-98C2-CE637A58B445}"/>
              </a:ext>
            </a:extLst>
          </p:cNvPr>
          <p:cNvSpPr/>
          <p:nvPr/>
        </p:nvSpPr>
        <p:spPr>
          <a:xfrm>
            <a:off x="5239896" y="1036944"/>
            <a:ext cx="328474" cy="566004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trelica: prema dolje 10">
            <a:extLst>
              <a:ext uri="{FF2B5EF4-FFF2-40B4-BE49-F238E27FC236}">
                <a16:creationId xmlns:a16="http://schemas.microsoft.com/office/drawing/2014/main" id="{07734601-90D1-4775-96C6-4FCBB692CD94}"/>
              </a:ext>
            </a:extLst>
          </p:cNvPr>
          <p:cNvSpPr/>
          <p:nvPr/>
        </p:nvSpPr>
        <p:spPr>
          <a:xfrm>
            <a:off x="7954984" y="1016713"/>
            <a:ext cx="328474" cy="566004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id="{24626D8C-E54D-49C6-ACE1-6EABD36395CC}"/>
              </a:ext>
            </a:extLst>
          </p:cNvPr>
          <p:cNvSpPr txBox="1">
            <a:spLocks/>
          </p:cNvSpPr>
          <p:nvPr/>
        </p:nvSpPr>
        <p:spPr bwMode="gray">
          <a:xfrm>
            <a:off x="1850771" y="1888280"/>
            <a:ext cx="1676550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BAKTERIJA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437BC550-ACBA-45F5-B024-B57F802F7760}"/>
              </a:ext>
            </a:extLst>
          </p:cNvPr>
          <p:cNvSpPr txBox="1">
            <a:spLocks/>
          </p:cNvSpPr>
          <p:nvPr/>
        </p:nvSpPr>
        <p:spPr bwMode="gray">
          <a:xfrm>
            <a:off x="4565858" y="1841223"/>
            <a:ext cx="1676550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ARHEJA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91D90F86-826D-43AE-AE03-95A634DF32BE}"/>
              </a:ext>
            </a:extLst>
          </p:cNvPr>
          <p:cNvSpPr txBox="1">
            <a:spLocks/>
          </p:cNvSpPr>
          <p:nvPr/>
        </p:nvSpPr>
        <p:spPr bwMode="gray">
          <a:xfrm>
            <a:off x="7280946" y="1799498"/>
            <a:ext cx="1676550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EUKARIOTA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E24C08CA-767B-47B4-BD96-D88EB83AC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6895" y="2731752"/>
            <a:ext cx="2640426" cy="149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6B59C7B6-FEB8-48C6-8118-B8A427D03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82393" y="2612558"/>
            <a:ext cx="2217976" cy="1665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Strelica: prema dolje 14">
            <a:extLst>
              <a:ext uri="{FF2B5EF4-FFF2-40B4-BE49-F238E27FC236}">
                <a16:creationId xmlns:a16="http://schemas.microsoft.com/office/drawing/2014/main" id="{68786E65-3753-4F52-BD29-DDDDCBA10560}"/>
              </a:ext>
            </a:extLst>
          </p:cNvPr>
          <p:cNvSpPr/>
          <p:nvPr/>
        </p:nvSpPr>
        <p:spPr>
          <a:xfrm rot="1576076">
            <a:off x="7277320" y="2445188"/>
            <a:ext cx="250943" cy="566004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Strelica: prema dolje 21">
            <a:extLst>
              <a:ext uri="{FF2B5EF4-FFF2-40B4-BE49-F238E27FC236}">
                <a16:creationId xmlns:a16="http://schemas.microsoft.com/office/drawing/2014/main" id="{69ADF4C2-7C82-4BE1-9B7E-684A2B6C97F1}"/>
              </a:ext>
            </a:extLst>
          </p:cNvPr>
          <p:cNvSpPr/>
          <p:nvPr/>
        </p:nvSpPr>
        <p:spPr>
          <a:xfrm>
            <a:off x="7790747" y="2457539"/>
            <a:ext cx="250943" cy="1395369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Strelica: prema dolje 22">
            <a:extLst>
              <a:ext uri="{FF2B5EF4-FFF2-40B4-BE49-F238E27FC236}">
                <a16:creationId xmlns:a16="http://schemas.microsoft.com/office/drawing/2014/main" id="{498F7172-D9E2-44C5-AC60-5F8660DF5A35}"/>
              </a:ext>
            </a:extLst>
          </p:cNvPr>
          <p:cNvSpPr/>
          <p:nvPr/>
        </p:nvSpPr>
        <p:spPr>
          <a:xfrm>
            <a:off x="8330964" y="2464607"/>
            <a:ext cx="250943" cy="566004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Strelica: prema dolje 23">
            <a:extLst>
              <a:ext uri="{FF2B5EF4-FFF2-40B4-BE49-F238E27FC236}">
                <a16:creationId xmlns:a16="http://schemas.microsoft.com/office/drawing/2014/main" id="{57456698-B70E-4C27-A346-452F47EE2207}"/>
              </a:ext>
            </a:extLst>
          </p:cNvPr>
          <p:cNvSpPr/>
          <p:nvPr/>
        </p:nvSpPr>
        <p:spPr>
          <a:xfrm rot="19097832">
            <a:off x="8939090" y="2368848"/>
            <a:ext cx="250943" cy="566004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Naslov 1">
            <a:extLst>
              <a:ext uri="{FF2B5EF4-FFF2-40B4-BE49-F238E27FC236}">
                <a16:creationId xmlns:a16="http://schemas.microsoft.com/office/drawing/2014/main" id="{BA941EC2-DB1E-493C-8D4B-166669092AA9}"/>
              </a:ext>
            </a:extLst>
          </p:cNvPr>
          <p:cNvSpPr txBox="1">
            <a:spLocks/>
          </p:cNvSpPr>
          <p:nvPr/>
        </p:nvSpPr>
        <p:spPr bwMode="gray">
          <a:xfrm>
            <a:off x="6638864" y="3090829"/>
            <a:ext cx="1042980" cy="3381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PROTISTI</a:t>
            </a:r>
          </a:p>
        </p:txBody>
      </p:sp>
      <p:sp>
        <p:nvSpPr>
          <p:cNvPr id="26" name="Naslov 1">
            <a:extLst>
              <a:ext uri="{FF2B5EF4-FFF2-40B4-BE49-F238E27FC236}">
                <a16:creationId xmlns:a16="http://schemas.microsoft.com/office/drawing/2014/main" id="{F735D55B-429F-436E-A87E-BE507AC29DD3}"/>
              </a:ext>
            </a:extLst>
          </p:cNvPr>
          <p:cNvSpPr txBox="1">
            <a:spLocks/>
          </p:cNvSpPr>
          <p:nvPr/>
        </p:nvSpPr>
        <p:spPr bwMode="gray">
          <a:xfrm>
            <a:off x="7394220" y="3952628"/>
            <a:ext cx="1042980" cy="3381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GLJIVE</a:t>
            </a:r>
          </a:p>
        </p:txBody>
      </p:sp>
      <p:sp>
        <p:nvSpPr>
          <p:cNvPr id="27" name="Naslov 1">
            <a:extLst>
              <a:ext uri="{FF2B5EF4-FFF2-40B4-BE49-F238E27FC236}">
                <a16:creationId xmlns:a16="http://schemas.microsoft.com/office/drawing/2014/main" id="{7849C9D2-346F-4D48-8A10-29F7020868D0}"/>
              </a:ext>
            </a:extLst>
          </p:cNvPr>
          <p:cNvSpPr txBox="1">
            <a:spLocks/>
          </p:cNvSpPr>
          <p:nvPr/>
        </p:nvSpPr>
        <p:spPr bwMode="gray">
          <a:xfrm>
            <a:off x="9424114" y="2946613"/>
            <a:ext cx="1161646" cy="3381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ŽIVOTINJE</a:t>
            </a:r>
          </a:p>
        </p:txBody>
      </p:sp>
      <p:sp>
        <p:nvSpPr>
          <p:cNvPr id="28" name="Naslov 1">
            <a:extLst>
              <a:ext uri="{FF2B5EF4-FFF2-40B4-BE49-F238E27FC236}">
                <a16:creationId xmlns:a16="http://schemas.microsoft.com/office/drawing/2014/main" id="{365DB921-AECD-4818-A3D4-00FD5BD12284}"/>
              </a:ext>
            </a:extLst>
          </p:cNvPr>
          <p:cNvSpPr txBox="1">
            <a:spLocks/>
          </p:cNvSpPr>
          <p:nvPr/>
        </p:nvSpPr>
        <p:spPr bwMode="gray">
          <a:xfrm>
            <a:off x="8091860" y="3112782"/>
            <a:ext cx="1042980" cy="3381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BILJKE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3FE9340-62CC-4B24-9948-DAEB44BCF4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7036" r="15679"/>
          <a:stretch/>
        </p:blipFill>
        <p:spPr>
          <a:xfrm>
            <a:off x="8637374" y="3811569"/>
            <a:ext cx="1367563" cy="12058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2618387-6560-451D-A15D-58A96C1294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9674" r="13508"/>
          <a:stretch/>
        </p:blipFill>
        <p:spPr>
          <a:xfrm>
            <a:off x="7519924" y="4934057"/>
            <a:ext cx="1367562" cy="1276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C582D83-D1F0-42DF-99DA-D8B0EE9E50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452" y="4447694"/>
            <a:ext cx="1367563" cy="1176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Slika 29">
            <a:extLst>
              <a:ext uri="{FF2B5EF4-FFF2-40B4-BE49-F238E27FC236}">
                <a16:creationId xmlns:a16="http://schemas.microsoft.com/office/drawing/2014/main" id="{0DF81EA7-897E-45F3-B996-669D2D4D4D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" b="13462"/>
          <a:stretch/>
        </p:blipFill>
        <p:spPr>
          <a:xfrm>
            <a:off x="10351150" y="3303409"/>
            <a:ext cx="1254667" cy="12984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9" name="TekstniOkvir 9">
            <a:extLst>
              <a:ext uri="{FF2B5EF4-FFF2-40B4-BE49-F238E27FC236}">
                <a16:creationId xmlns:a16="http://schemas.microsoft.com/office/drawing/2014/main" id="{93A3A1C3-AAC3-4DB3-BFAD-1788706EACDD}"/>
              </a:ext>
            </a:extLst>
          </p:cNvPr>
          <p:cNvSpPr txBox="1"/>
          <p:nvPr/>
        </p:nvSpPr>
        <p:spPr>
          <a:xfrm>
            <a:off x="1560547" y="5165288"/>
            <a:ext cx="3310261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Kako danas dijelimo sav živi svijet?</a:t>
            </a:r>
          </a:p>
        </p:txBody>
      </p:sp>
    </p:spTree>
    <p:extLst>
      <p:ext uri="{BB962C8B-B14F-4D97-AF65-F5344CB8AC3E}">
        <p14:creationId xmlns:p14="http://schemas.microsoft.com/office/powerpoint/2010/main" val="2891890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51F62A0F-BF9E-4AAA-818A-55B355D2A801}"/>
              </a:ext>
            </a:extLst>
          </p:cNvPr>
          <p:cNvSpPr txBox="1"/>
          <p:nvPr/>
        </p:nvSpPr>
        <p:spPr>
          <a:xfrm>
            <a:off x="142240" y="178343"/>
            <a:ext cx="595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STABLO ŽIVOTA </a:t>
            </a:r>
            <a:r>
              <a:rPr lang="hr-H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pregled živog svijeta na 3 domene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A53241F-9255-4434-BE1A-7083D0C2D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013"/>
            <a:ext cx="12192000" cy="53239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ED71727B-2A2C-48DD-A9D4-253833AD0A3F}"/>
              </a:ext>
            </a:extLst>
          </p:cNvPr>
          <p:cNvSpPr/>
          <p:nvPr/>
        </p:nvSpPr>
        <p:spPr>
          <a:xfrm>
            <a:off x="9650031" y="4083719"/>
            <a:ext cx="230820" cy="21306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6881E14-68E6-4779-BCF5-C6C2D9D9BBFA}"/>
              </a:ext>
            </a:extLst>
          </p:cNvPr>
          <p:cNvSpPr txBox="1"/>
          <p:nvPr/>
        </p:nvSpPr>
        <p:spPr>
          <a:xfrm>
            <a:off x="9907481" y="4036362"/>
            <a:ext cx="958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chemeClr val="bg1"/>
                </a:solidFill>
              </a:rPr>
              <a:t>bakterije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A29B58E-8C46-4AD2-93A6-E02A9773DD2D}"/>
              </a:ext>
            </a:extLst>
          </p:cNvPr>
          <p:cNvSpPr txBox="1"/>
          <p:nvPr/>
        </p:nvSpPr>
        <p:spPr>
          <a:xfrm>
            <a:off x="9907481" y="4283820"/>
            <a:ext cx="958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err="1">
                <a:solidFill>
                  <a:schemeClr val="bg1"/>
                </a:solidFill>
              </a:rPr>
              <a:t>arheje</a:t>
            </a:r>
            <a:endParaRPr lang="hr-HR" sz="1400" b="1" dirty="0">
              <a:solidFill>
                <a:schemeClr val="bg1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F21BBB7-64A0-4BA8-8D97-BB053AEBB0CC}"/>
              </a:ext>
            </a:extLst>
          </p:cNvPr>
          <p:cNvSpPr txBox="1"/>
          <p:nvPr/>
        </p:nvSpPr>
        <p:spPr>
          <a:xfrm>
            <a:off x="9907479" y="4807127"/>
            <a:ext cx="682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chemeClr val="bg1"/>
                </a:solidFill>
              </a:rPr>
              <a:t>biljke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875B35F-177B-4351-93B2-0EDE618D9922}"/>
              </a:ext>
            </a:extLst>
          </p:cNvPr>
          <p:cNvSpPr txBox="1"/>
          <p:nvPr/>
        </p:nvSpPr>
        <p:spPr>
          <a:xfrm>
            <a:off x="9907478" y="5088270"/>
            <a:ext cx="655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chemeClr val="bg1"/>
                </a:solidFill>
              </a:rPr>
              <a:t>gljive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61CB8DF-2148-4B86-B203-A3BE2B06B221}"/>
              </a:ext>
            </a:extLst>
          </p:cNvPr>
          <p:cNvSpPr txBox="1"/>
          <p:nvPr/>
        </p:nvSpPr>
        <p:spPr>
          <a:xfrm>
            <a:off x="9916358" y="5344606"/>
            <a:ext cx="949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chemeClr val="bg1"/>
                </a:solidFill>
              </a:rPr>
              <a:t>životinje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71D7384E-1EB4-4E3A-B101-257AB8C0EE63}"/>
              </a:ext>
            </a:extLst>
          </p:cNvPr>
          <p:cNvSpPr/>
          <p:nvPr/>
        </p:nvSpPr>
        <p:spPr>
          <a:xfrm>
            <a:off x="9650026" y="4350231"/>
            <a:ext cx="230820" cy="2130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28E8F578-DCF4-4E5D-9B15-9562D00F4B1D}"/>
              </a:ext>
            </a:extLst>
          </p:cNvPr>
          <p:cNvSpPr/>
          <p:nvPr/>
        </p:nvSpPr>
        <p:spPr>
          <a:xfrm>
            <a:off x="9651507" y="4613887"/>
            <a:ext cx="230820" cy="213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EBB5E238-5059-4BA3-936C-938B74FCAF6B}"/>
              </a:ext>
            </a:extLst>
          </p:cNvPr>
          <p:cNvSpPr/>
          <p:nvPr/>
        </p:nvSpPr>
        <p:spPr>
          <a:xfrm>
            <a:off x="9657430" y="4888235"/>
            <a:ext cx="230820" cy="21306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40C41410-5654-43FD-8A2A-1BF4C69DA29C}"/>
              </a:ext>
            </a:extLst>
          </p:cNvPr>
          <p:cNvSpPr/>
          <p:nvPr/>
        </p:nvSpPr>
        <p:spPr>
          <a:xfrm>
            <a:off x="9658901" y="5146002"/>
            <a:ext cx="230820" cy="2130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0417F88B-20D5-4884-A928-BD73EEE5819B}"/>
              </a:ext>
            </a:extLst>
          </p:cNvPr>
          <p:cNvSpPr/>
          <p:nvPr/>
        </p:nvSpPr>
        <p:spPr>
          <a:xfrm>
            <a:off x="9663342" y="5418426"/>
            <a:ext cx="230820" cy="21306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4D1469D9-E8BB-473D-AC92-AA2EE5D8BFF5}"/>
              </a:ext>
            </a:extLst>
          </p:cNvPr>
          <p:cNvSpPr txBox="1"/>
          <p:nvPr/>
        </p:nvSpPr>
        <p:spPr>
          <a:xfrm>
            <a:off x="9916354" y="4542768"/>
            <a:ext cx="77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err="1">
                <a:solidFill>
                  <a:schemeClr val="bg1"/>
                </a:solidFill>
              </a:rPr>
              <a:t>protisti</a:t>
            </a:r>
            <a:endParaRPr lang="hr-HR" sz="1400" b="1" dirty="0">
              <a:solidFill>
                <a:schemeClr val="bg1"/>
              </a:solidFill>
            </a:endParaRPr>
          </a:p>
        </p:txBody>
      </p:sp>
      <p:sp>
        <p:nvSpPr>
          <p:cNvPr id="18" name="Elipsa 17">
            <a:extLst>
              <a:ext uri="{FF2B5EF4-FFF2-40B4-BE49-F238E27FC236}">
                <a16:creationId xmlns:a16="http://schemas.microsoft.com/office/drawing/2014/main" id="{5B7F315D-BBAB-4009-8908-90B1C52B6703}"/>
              </a:ext>
            </a:extLst>
          </p:cNvPr>
          <p:cNvSpPr/>
          <p:nvPr/>
        </p:nvSpPr>
        <p:spPr>
          <a:xfrm>
            <a:off x="44391" y="3746374"/>
            <a:ext cx="1664562" cy="171643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5F7C6D53-2E46-4AF1-88B0-96DC214FDAD5}"/>
              </a:ext>
            </a:extLst>
          </p:cNvPr>
          <p:cNvSpPr/>
          <p:nvPr/>
        </p:nvSpPr>
        <p:spPr>
          <a:xfrm>
            <a:off x="603681" y="2237170"/>
            <a:ext cx="1479617" cy="149597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EFC721DE-88DB-4EFC-9CE2-ADDEA512A2DD}"/>
              </a:ext>
            </a:extLst>
          </p:cNvPr>
          <p:cNvSpPr/>
          <p:nvPr/>
        </p:nvSpPr>
        <p:spPr>
          <a:xfrm>
            <a:off x="1929414" y="1402673"/>
            <a:ext cx="1683797" cy="161573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Elipsa 20">
            <a:extLst>
              <a:ext uri="{FF2B5EF4-FFF2-40B4-BE49-F238E27FC236}">
                <a16:creationId xmlns:a16="http://schemas.microsoft.com/office/drawing/2014/main" id="{252ABFF0-926B-4A8A-9F0B-E55BF7CE0096}"/>
              </a:ext>
            </a:extLst>
          </p:cNvPr>
          <p:cNvSpPr/>
          <p:nvPr/>
        </p:nvSpPr>
        <p:spPr>
          <a:xfrm>
            <a:off x="3582143" y="1322767"/>
            <a:ext cx="1291698" cy="177553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Elipsa 21">
            <a:extLst>
              <a:ext uri="{FF2B5EF4-FFF2-40B4-BE49-F238E27FC236}">
                <a16:creationId xmlns:a16="http://schemas.microsoft.com/office/drawing/2014/main" id="{A08B74C0-7AB1-4DCF-B9BD-4F21A1503C4E}"/>
              </a:ext>
            </a:extLst>
          </p:cNvPr>
          <p:cNvSpPr/>
          <p:nvPr/>
        </p:nvSpPr>
        <p:spPr>
          <a:xfrm>
            <a:off x="4873841" y="1253223"/>
            <a:ext cx="1509204" cy="177553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C6991A78-3254-43B6-83D1-380D56C89984}"/>
              </a:ext>
            </a:extLst>
          </p:cNvPr>
          <p:cNvSpPr/>
          <p:nvPr/>
        </p:nvSpPr>
        <p:spPr>
          <a:xfrm>
            <a:off x="6383044" y="1086022"/>
            <a:ext cx="5708344" cy="177553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Pravokutnik: zaobljeni kutovi 23">
            <a:extLst>
              <a:ext uri="{FF2B5EF4-FFF2-40B4-BE49-F238E27FC236}">
                <a16:creationId xmlns:a16="http://schemas.microsoft.com/office/drawing/2014/main" id="{DA16A079-4B49-436C-914C-C5F3898B46DE}"/>
              </a:ext>
            </a:extLst>
          </p:cNvPr>
          <p:cNvSpPr/>
          <p:nvPr/>
        </p:nvSpPr>
        <p:spPr>
          <a:xfrm>
            <a:off x="383963" y="5535233"/>
            <a:ext cx="1361240" cy="568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DOMENA BAKTERIJA</a:t>
            </a:r>
          </a:p>
        </p:txBody>
      </p:sp>
      <p:sp>
        <p:nvSpPr>
          <p:cNvPr id="25" name="Pravokutnik: zaobljeni kutovi 24">
            <a:extLst>
              <a:ext uri="{FF2B5EF4-FFF2-40B4-BE49-F238E27FC236}">
                <a16:creationId xmlns:a16="http://schemas.microsoft.com/office/drawing/2014/main" id="{6DDAA0CF-2BB4-4504-9679-BBB3A7328171}"/>
              </a:ext>
            </a:extLst>
          </p:cNvPr>
          <p:cNvSpPr/>
          <p:nvPr/>
        </p:nvSpPr>
        <p:spPr>
          <a:xfrm>
            <a:off x="420213" y="1580225"/>
            <a:ext cx="1324990" cy="5422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DOMENA ARHEJA</a:t>
            </a:r>
          </a:p>
        </p:txBody>
      </p:sp>
      <p:sp>
        <p:nvSpPr>
          <p:cNvPr id="26" name="Pravokutnik: zaobljeni kutovi 25">
            <a:extLst>
              <a:ext uri="{FF2B5EF4-FFF2-40B4-BE49-F238E27FC236}">
                <a16:creationId xmlns:a16="http://schemas.microsoft.com/office/drawing/2014/main" id="{59FA7E5C-894D-463D-AD1B-D971876588E7}"/>
              </a:ext>
            </a:extLst>
          </p:cNvPr>
          <p:cNvSpPr/>
          <p:nvPr/>
        </p:nvSpPr>
        <p:spPr>
          <a:xfrm>
            <a:off x="4949675" y="4226500"/>
            <a:ext cx="1433369" cy="5422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DOMENA EUKARIOTA</a:t>
            </a:r>
          </a:p>
        </p:txBody>
      </p:sp>
      <p:sp>
        <p:nvSpPr>
          <p:cNvPr id="27" name="TekstniOkvir 9">
            <a:extLst>
              <a:ext uri="{FF2B5EF4-FFF2-40B4-BE49-F238E27FC236}">
                <a16:creationId xmlns:a16="http://schemas.microsoft.com/office/drawing/2014/main" id="{A402EB8E-07B6-4D29-A733-B1EE68967856}"/>
              </a:ext>
            </a:extLst>
          </p:cNvPr>
          <p:cNvSpPr txBox="1"/>
          <p:nvPr/>
        </p:nvSpPr>
        <p:spPr>
          <a:xfrm>
            <a:off x="4727913" y="6032059"/>
            <a:ext cx="3310261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Opiši prikazano stablo života.</a:t>
            </a:r>
          </a:p>
        </p:txBody>
      </p:sp>
    </p:spTree>
    <p:extLst>
      <p:ext uri="{BB962C8B-B14F-4D97-AF65-F5344CB8AC3E}">
        <p14:creationId xmlns:p14="http://schemas.microsoft.com/office/powerpoint/2010/main" val="3901544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CCCF70-0D58-4599-8C4F-E440B0732D7B}"/>
              </a:ext>
            </a:extLst>
          </p:cNvPr>
          <p:cNvSpPr txBox="1">
            <a:spLocks/>
          </p:cNvSpPr>
          <p:nvPr/>
        </p:nvSpPr>
        <p:spPr bwMode="gray">
          <a:xfrm>
            <a:off x="282653" y="510956"/>
            <a:ext cx="10582430" cy="12090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KLJUČEVIMA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se služimo kako bismo neke organizme prepoznali i razvrstali.</a:t>
            </a:r>
          </a:p>
          <a:p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Kako su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znanstveni ključevi 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danas vrlo složeni, služimo se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SLIKOVNIM KLJUČEVIMA 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koji uz fotografije organizama sadržavaju opise i tvrdnje koje opisuju moguća obilježja organizama. 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50931DAE-F2CE-430E-96E1-5DE0C88DAEB4}"/>
              </a:ext>
            </a:extLst>
          </p:cNvPr>
          <p:cNvSpPr txBox="1">
            <a:spLocks/>
          </p:cNvSpPr>
          <p:nvPr/>
        </p:nvSpPr>
        <p:spPr bwMode="gray">
          <a:xfrm>
            <a:off x="533594" y="1984156"/>
            <a:ext cx="10080547" cy="12090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DIHOTOMSKI KLJUČEVI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sadržavaju alternativne izjave o pojedinim obilježjima te se 	praćenjem uputa i koraka odabiranjem odgovarajućeg obilježja proučavane vrste, 	postupno dobije naziv vrste koju se želi odrediti.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A6F0C1B-34F1-4C4E-AF3F-FC1C6CA63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99" y="3664805"/>
            <a:ext cx="3847089" cy="20312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kstniOkvir 9">
            <a:extLst>
              <a:ext uri="{FF2B5EF4-FFF2-40B4-BE49-F238E27FC236}">
                <a16:creationId xmlns:a16="http://schemas.microsoft.com/office/drawing/2014/main" id="{BFDABCF9-FD37-47D4-B5D5-3AD8D6EB1476}"/>
              </a:ext>
            </a:extLst>
          </p:cNvPr>
          <p:cNvSpPr txBox="1"/>
          <p:nvPr/>
        </p:nvSpPr>
        <p:spPr>
          <a:xfrm>
            <a:off x="7303880" y="4031795"/>
            <a:ext cx="3310261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Čemu služe DIHOTOMSKI KLJUČEVI? Pojasni.</a:t>
            </a:r>
          </a:p>
        </p:txBody>
      </p:sp>
    </p:spTree>
    <p:extLst>
      <p:ext uri="{BB962C8B-B14F-4D97-AF65-F5344CB8AC3E}">
        <p14:creationId xmlns:p14="http://schemas.microsoft.com/office/powerpoint/2010/main" val="1847437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723DD35D-74D0-41CF-B33A-26928DCB1EEE}"/>
              </a:ext>
            </a:extLst>
          </p:cNvPr>
          <p:cNvSpPr txBox="1"/>
          <p:nvPr/>
        </p:nvSpPr>
        <p:spPr>
          <a:xfrm>
            <a:off x="2123300" y="6076557"/>
            <a:ext cx="5335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Primjer kako s pomoću </a:t>
            </a:r>
            <a:r>
              <a:rPr lang="hr-HR" sz="1400" b="1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dihotomskog</a:t>
            </a:r>
            <a:r>
              <a:rPr lang="hr-HR" sz="14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ključa možeš odrediti vrstu drveća na temelju proučavanja njihovih listova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id="{89B5C875-6504-4998-A806-94DD0085BA3A}"/>
              </a:ext>
            </a:extLst>
          </p:cNvPr>
          <p:cNvCxnSpPr>
            <a:cxnSpLocks/>
          </p:cNvCxnSpPr>
          <p:nvPr/>
        </p:nvCxnSpPr>
        <p:spPr>
          <a:xfrm>
            <a:off x="1642361" y="150900"/>
            <a:ext cx="0" cy="513025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Ravni poveznik 4">
            <a:extLst>
              <a:ext uri="{FF2B5EF4-FFF2-40B4-BE49-F238E27FC236}">
                <a16:creationId xmlns:a16="http://schemas.microsoft.com/office/drawing/2014/main" id="{FC514955-C149-409C-A1BB-197D85CB4836}"/>
              </a:ext>
            </a:extLst>
          </p:cNvPr>
          <p:cNvCxnSpPr>
            <a:cxnSpLocks/>
          </p:cNvCxnSpPr>
          <p:nvPr/>
        </p:nvCxnSpPr>
        <p:spPr>
          <a:xfrm>
            <a:off x="6384524" y="150900"/>
            <a:ext cx="0" cy="513025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6E92881C-1A9B-41CC-B0AE-7A4E2E52DB6D}"/>
              </a:ext>
            </a:extLst>
          </p:cNvPr>
          <p:cNvCxnSpPr>
            <a:cxnSpLocks/>
          </p:cNvCxnSpPr>
          <p:nvPr/>
        </p:nvCxnSpPr>
        <p:spPr>
          <a:xfrm>
            <a:off x="239697" y="862593"/>
            <a:ext cx="8612892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Naslov 1">
            <a:extLst>
              <a:ext uri="{FF2B5EF4-FFF2-40B4-BE49-F238E27FC236}">
                <a16:creationId xmlns:a16="http://schemas.microsoft.com/office/drawing/2014/main" id="{6DBB49D6-717A-4931-AB67-932C81FD47FB}"/>
              </a:ext>
            </a:extLst>
          </p:cNvPr>
          <p:cNvSpPr txBox="1">
            <a:spLocks/>
          </p:cNvSpPr>
          <p:nvPr/>
        </p:nvSpPr>
        <p:spPr bwMode="gray">
          <a:xfrm>
            <a:off x="512576" y="282583"/>
            <a:ext cx="944214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KORAK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5F4ADF29-9E11-4F95-ADCA-8CE8BB78EBFD}"/>
              </a:ext>
            </a:extLst>
          </p:cNvPr>
          <p:cNvSpPr txBox="1">
            <a:spLocks/>
          </p:cNvSpPr>
          <p:nvPr/>
        </p:nvSpPr>
        <p:spPr bwMode="gray">
          <a:xfrm>
            <a:off x="3137089" y="282583"/>
            <a:ext cx="1800685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OBILJEŽJA LISTA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F122D943-6357-4E10-919C-2BC810C5F5DE}"/>
              </a:ext>
            </a:extLst>
          </p:cNvPr>
          <p:cNvSpPr txBox="1">
            <a:spLocks/>
          </p:cNvSpPr>
          <p:nvPr/>
        </p:nvSpPr>
        <p:spPr bwMode="gray">
          <a:xfrm>
            <a:off x="6648525" y="265567"/>
            <a:ext cx="1069981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VRSTA</a:t>
            </a:r>
          </a:p>
        </p:txBody>
      </p: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4A944F06-3A90-4315-A813-42C143911D87}"/>
              </a:ext>
            </a:extLst>
          </p:cNvPr>
          <p:cNvCxnSpPr>
            <a:cxnSpLocks/>
          </p:cNvCxnSpPr>
          <p:nvPr/>
        </p:nvCxnSpPr>
        <p:spPr>
          <a:xfrm>
            <a:off x="271508" y="2293376"/>
            <a:ext cx="8629519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98FEDDF7-A53A-45BC-A2A3-FB35233571D7}"/>
              </a:ext>
            </a:extLst>
          </p:cNvPr>
          <p:cNvCxnSpPr>
            <a:cxnSpLocks/>
          </p:cNvCxnSpPr>
          <p:nvPr/>
        </p:nvCxnSpPr>
        <p:spPr>
          <a:xfrm>
            <a:off x="271508" y="3922564"/>
            <a:ext cx="8581081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09F79D09-D53C-4A5B-ADE3-89180176E340}"/>
              </a:ext>
            </a:extLst>
          </p:cNvPr>
          <p:cNvSpPr txBox="1"/>
          <p:nvPr/>
        </p:nvSpPr>
        <p:spPr>
          <a:xfrm>
            <a:off x="668171" y="994276"/>
            <a:ext cx="923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1. a</a:t>
            </a:r>
          </a:p>
          <a:p>
            <a:endParaRPr lang="hr-HR" dirty="0"/>
          </a:p>
          <a:p>
            <a:r>
              <a:rPr lang="hr-HR" dirty="0"/>
              <a:t>1. b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6B4F861E-E506-400A-8556-78CFEE603039}"/>
              </a:ext>
            </a:extLst>
          </p:cNvPr>
          <p:cNvSpPr txBox="1"/>
          <p:nvPr/>
        </p:nvSpPr>
        <p:spPr>
          <a:xfrm>
            <a:off x="602541" y="2546520"/>
            <a:ext cx="923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2. a</a:t>
            </a:r>
          </a:p>
          <a:p>
            <a:endParaRPr lang="hr-HR" dirty="0"/>
          </a:p>
          <a:p>
            <a:r>
              <a:rPr lang="hr-HR" dirty="0"/>
              <a:t>2. b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5531597B-1854-455C-973B-0DDFE55D96AB}"/>
              </a:ext>
            </a:extLst>
          </p:cNvPr>
          <p:cNvSpPr txBox="1"/>
          <p:nvPr/>
        </p:nvSpPr>
        <p:spPr>
          <a:xfrm>
            <a:off x="602541" y="4023104"/>
            <a:ext cx="923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3. a</a:t>
            </a:r>
          </a:p>
          <a:p>
            <a:endParaRPr lang="hr-HR" dirty="0"/>
          </a:p>
          <a:p>
            <a:r>
              <a:rPr lang="hr-HR" dirty="0"/>
              <a:t>3. b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6EFE53A2-6855-4FCF-8292-9118DFA4136F}"/>
              </a:ext>
            </a:extLst>
          </p:cNvPr>
          <p:cNvSpPr txBox="1"/>
          <p:nvPr/>
        </p:nvSpPr>
        <p:spPr>
          <a:xfrm>
            <a:off x="1800430" y="949389"/>
            <a:ext cx="4378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sastavljeni listovi </a:t>
            </a:r>
            <a:r>
              <a:rPr lang="hr-HR" sz="1600" dirty="0"/>
              <a:t>(lisna plojka </a:t>
            </a:r>
            <a:r>
              <a:rPr lang="hr-HR" sz="1600" dirty="0" err="1"/>
              <a:t>dlanasto</a:t>
            </a:r>
            <a:r>
              <a:rPr lang="hr-HR" sz="1600" dirty="0"/>
              <a:t> je ili </a:t>
            </a:r>
            <a:r>
              <a:rPr lang="hr-HR" sz="1600" dirty="0" err="1"/>
              <a:t>perasto</a:t>
            </a:r>
            <a:r>
              <a:rPr lang="hr-HR" sz="1600" dirty="0"/>
              <a:t> sastavljena)… idi na korak </a:t>
            </a:r>
            <a:r>
              <a:rPr lang="hr-HR" sz="1600" dirty="0">
                <a:solidFill>
                  <a:srgbClr val="C00000"/>
                </a:solidFill>
              </a:rPr>
              <a:t>2.</a:t>
            </a:r>
          </a:p>
          <a:p>
            <a:endParaRPr lang="hr-HR" sz="1600" b="1" dirty="0"/>
          </a:p>
          <a:p>
            <a:r>
              <a:rPr lang="hr-HR" sz="1600" b="1" dirty="0"/>
              <a:t>jednostavan list</a:t>
            </a:r>
            <a:r>
              <a:rPr lang="hr-HR" sz="1600" dirty="0"/>
              <a:t>… idi na korak </a:t>
            </a:r>
            <a:r>
              <a:rPr lang="hr-HR" sz="1600" dirty="0">
                <a:solidFill>
                  <a:srgbClr val="C00000"/>
                </a:solidFill>
              </a:rPr>
              <a:t>4.</a:t>
            </a:r>
          </a:p>
        </p:txBody>
      </p: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id="{614075CF-E86E-4471-A755-05C85DB7BCCF}"/>
              </a:ext>
            </a:extLst>
          </p:cNvPr>
          <p:cNvCxnSpPr>
            <a:cxnSpLocks/>
          </p:cNvCxnSpPr>
          <p:nvPr/>
        </p:nvCxnSpPr>
        <p:spPr>
          <a:xfrm flipV="1">
            <a:off x="8276975" y="1358293"/>
            <a:ext cx="650385" cy="1297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553273E7-2778-4EE2-99D1-0911B312ABE5}"/>
              </a:ext>
            </a:extLst>
          </p:cNvPr>
          <p:cNvSpPr txBox="1"/>
          <p:nvPr/>
        </p:nvSpPr>
        <p:spPr>
          <a:xfrm>
            <a:off x="9058636" y="794865"/>
            <a:ext cx="1975920" cy="9541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solidFill>
                  <a:schemeClr val="accent1"/>
                </a:solidFill>
              </a:rPr>
              <a:t>s obzirom na to da je tvoj list jednostavan, idi na korak 4.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547523B0-E53F-4E4A-8C39-29D41D712FFD}"/>
              </a:ext>
            </a:extLst>
          </p:cNvPr>
          <p:cNvSpPr txBox="1"/>
          <p:nvPr/>
        </p:nvSpPr>
        <p:spPr>
          <a:xfrm>
            <a:off x="1795618" y="2433401"/>
            <a:ext cx="4378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svi su listovi srasli u središnju točku </a:t>
            </a:r>
            <a:r>
              <a:rPr lang="hr-HR" sz="1600" dirty="0"/>
              <a:t>(</a:t>
            </a:r>
            <a:r>
              <a:rPr lang="hr-HR" sz="1600" dirty="0" err="1"/>
              <a:t>dlanasto</a:t>
            </a:r>
            <a:r>
              <a:rPr lang="hr-HR" sz="1600" dirty="0"/>
              <a:t> sastavljeni)</a:t>
            </a:r>
            <a:endParaRPr lang="hr-HR" sz="1600" dirty="0">
              <a:solidFill>
                <a:srgbClr val="C00000"/>
              </a:solidFill>
            </a:endParaRPr>
          </a:p>
          <a:p>
            <a:endParaRPr lang="hr-HR" sz="1600" b="1" dirty="0"/>
          </a:p>
          <a:p>
            <a:r>
              <a:rPr lang="hr-HR" sz="1600" b="1" dirty="0"/>
              <a:t>listovi nisu razbacani po peteljci…</a:t>
            </a:r>
            <a:r>
              <a:rPr lang="hr-HR" sz="1600" dirty="0"/>
              <a:t> idi na korak </a:t>
            </a:r>
            <a:r>
              <a:rPr lang="hr-HR" sz="1600" dirty="0">
                <a:solidFill>
                  <a:srgbClr val="C00000"/>
                </a:solidFill>
              </a:rPr>
              <a:t>3.</a:t>
            </a:r>
          </a:p>
        </p:txBody>
      </p:sp>
      <p:pic>
        <p:nvPicPr>
          <p:cNvPr id="29" name="Slika 28">
            <a:extLst>
              <a:ext uri="{FF2B5EF4-FFF2-40B4-BE49-F238E27FC236}">
                <a16:creationId xmlns:a16="http://schemas.microsoft.com/office/drawing/2014/main" id="{B1C284D9-D9E2-4A46-98AB-1C0F204FD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5923" t="2263" r="9394" b="5028"/>
          <a:stretch/>
        </p:blipFill>
        <p:spPr>
          <a:xfrm rot="16200000">
            <a:off x="6862436" y="2432459"/>
            <a:ext cx="1217196" cy="1375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TekstniOkvir 29">
            <a:extLst>
              <a:ext uri="{FF2B5EF4-FFF2-40B4-BE49-F238E27FC236}">
                <a16:creationId xmlns:a16="http://schemas.microsoft.com/office/drawing/2014/main" id="{4D71AC3C-C778-4192-8D7A-536664C33766}"/>
              </a:ext>
            </a:extLst>
          </p:cNvPr>
          <p:cNvSpPr txBox="1"/>
          <p:nvPr/>
        </p:nvSpPr>
        <p:spPr>
          <a:xfrm>
            <a:off x="8282861" y="2964052"/>
            <a:ext cx="1438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divlji kesten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DB27129A-ECEC-4D5F-9CC8-210572BD7200}"/>
              </a:ext>
            </a:extLst>
          </p:cNvPr>
          <p:cNvSpPr txBox="1"/>
          <p:nvPr/>
        </p:nvSpPr>
        <p:spPr>
          <a:xfrm>
            <a:off x="1848409" y="3999375"/>
            <a:ext cx="437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listovi su suženi sa šiljastim vrhovima</a:t>
            </a:r>
          </a:p>
          <a:p>
            <a:endParaRPr lang="hr-HR" sz="1600" b="1" dirty="0"/>
          </a:p>
          <a:p>
            <a:r>
              <a:rPr lang="hr-HR" sz="1600" b="1" dirty="0"/>
              <a:t>listovi su ovalni sa zaobljenim vrhovima</a:t>
            </a:r>
            <a:endParaRPr lang="hr-HR" sz="1600" dirty="0">
              <a:solidFill>
                <a:srgbClr val="C00000"/>
              </a:solidFill>
            </a:endParaRPr>
          </a:p>
        </p:txBody>
      </p:sp>
      <p:pic>
        <p:nvPicPr>
          <p:cNvPr id="35" name="Slika 34">
            <a:extLst>
              <a:ext uri="{FF2B5EF4-FFF2-40B4-BE49-F238E27FC236}">
                <a16:creationId xmlns:a16="http://schemas.microsoft.com/office/drawing/2014/main" id="{7C5CB1DF-63B3-4373-8695-0885607CE1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5271" t="7268" r="1689" b="1627"/>
          <a:stretch/>
        </p:blipFill>
        <p:spPr>
          <a:xfrm rot="17451711">
            <a:off x="6583189" y="4173678"/>
            <a:ext cx="1118297" cy="947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" name="TekstniOkvir 36">
            <a:extLst>
              <a:ext uri="{FF2B5EF4-FFF2-40B4-BE49-F238E27FC236}">
                <a16:creationId xmlns:a16="http://schemas.microsoft.com/office/drawing/2014/main" id="{68FA0731-8AE5-4738-9F33-8572D02395B3}"/>
              </a:ext>
            </a:extLst>
          </p:cNvPr>
          <p:cNvSpPr txBox="1"/>
          <p:nvPr/>
        </p:nvSpPr>
        <p:spPr>
          <a:xfrm>
            <a:off x="7511878" y="5003117"/>
            <a:ext cx="752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jasen</a:t>
            </a:r>
          </a:p>
        </p:txBody>
      </p:sp>
      <p:pic>
        <p:nvPicPr>
          <p:cNvPr id="39" name="Slika 38">
            <a:extLst>
              <a:ext uri="{FF2B5EF4-FFF2-40B4-BE49-F238E27FC236}">
                <a16:creationId xmlns:a16="http://schemas.microsoft.com/office/drawing/2014/main" id="{CE180813-6BB6-4A5D-9DDB-D6904C1244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54945" r="21808" b="8150"/>
          <a:stretch/>
        </p:blipFill>
        <p:spPr>
          <a:xfrm rot="20853359">
            <a:off x="8144859" y="4193066"/>
            <a:ext cx="1888109" cy="668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" name="TekstniOkvir 39">
            <a:extLst>
              <a:ext uri="{FF2B5EF4-FFF2-40B4-BE49-F238E27FC236}">
                <a16:creationId xmlns:a16="http://schemas.microsoft.com/office/drawing/2014/main" id="{3081A8FE-E509-42DB-B18F-F11A0662EFAB}"/>
              </a:ext>
            </a:extLst>
          </p:cNvPr>
          <p:cNvSpPr txBox="1"/>
          <p:nvPr/>
        </p:nvSpPr>
        <p:spPr>
          <a:xfrm>
            <a:off x="8706553" y="4975199"/>
            <a:ext cx="900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bagrem</a:t>
            </a:r>
          </a:p>
        </p:txBody>
      </p:sp>
      <p:sp>
        <p:nvSpPr>
          <p:cNvPr id="46" name="Strelica: zakrivljeno ulijevo 45">
            <a:extLst>
              <a:ext uri="{FF2B5EF4-FFF2-40B4-BE49-F238E27FC236}">
                <a16:creationId xmlns:a16="http://schemas.microsoft.com/office/drawing/2014/main" id="{77C41609-C8D4-4C31-8A80-0426E5B788CE}"/>
              </a:ext>
            </a:extLst>
          </p:cNvPr>
          <p:cNvSpPr/>
          <p:nvPr/>
        </p:nvSpPr>
        <p:spPr>
          <a:xfrm>
            <a:off x="10771219" y="1535818"/>
            <a:ext cx="752610" cy="4208034"/>
          </a:xfrm>
          <a:prstGeom prst="curvedLeftArrow">
            <a:avLst/>
          </a:prstGeom>
          <a:solidFill>
            <a:schemeClr val="accent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48" name="Slika 47">
            <a:extLst>
              <a:ext uri="{FF2B5EF4-FFF2-40B4-BE49-F238E27FC236}">
                <a16:creationId xmlns:a16="http://schemas.microsoft.com/office/drawing/2014/main" id="{1615CB2E-322C-4654-95F5-40E6F86AF7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7936" t="3285" r="17083" b="5448"/>
          <a:stretch/>
        </p:blipFill>
        <p:spPr>
          <a:xfrm rot="10800000">
            <a:off x="6861863" y="935288"/>
            <a:ext cx="1193834" cy="1257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TekstniOkvir 9">
            <a:extLst>
              <a:ext uri="{FF2B5EF4-FFF2-40B4-BE49-F238E27FC236}">
                <a16:creationId xmlns:a16="http://schemas.microsoft.com/office/drawing/2014/main" id="{26A4B916-6EE3-4620-A12E-74C4198EEC58}"/>
              </a:ext>
            </a:extLst>
          </p:cNvPr>
          <p:cNvSpPr txBox="1"/>
          <p:nvPr/>
        </p:nvSpPr>
        <p:spPr>
          <a:xfrm>
            <a:off x="8706553" y="5844391"/>
            <a:ext cx="331026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 primjeru pojasni na koji način se koriste </a:t>
            </a:r>
            <a:r>
              <a:rPr lang="hr-H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dihotomski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ključevi.</a:t>
            </a:r>
          </a:p>
        </p:txBody>
      </p:sp>
    </p:spTree>
    <p:extLst>
      <p:ext uri="{BB962C8B-B14F-4D97-AF65-F5344CB8AC3E}">
        <p14:creationId xmlns:p14="http://schemas.microsoft.com/office/powerpoint/2010/main" val="3955833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3" grpId="0" animBg="1"/>
      <p:bldP spid="14" grpId="0" animBg="1"/>
      <p:bldP spid="17" grpId="0"/>
      <p:bldP spid="19" grpId="0"/>
      <p:bldP spid="20" grpId="0"/>
      <p:bldP spid="21" grpId="0"/>
      <p:bldP spid="26" grpId="0" animBg="1"/>
      <p:bldP spid="27" grpId="0"/>
      <p:bldP spid="30" grpId="0"/>
      <p:bldP spid="31" grpId="0"/>
      <p:bldP spid="37" grpId="0"/>
      <p:bldP spid="40" grpId="0"/>
      <p:bldP spid="4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723DD35D-74D0-41CF-B33A-26928DCB1EEE}"/>
              </a:ext>
            </a:extLst>
          </p:cNvPr>
          <p:cNvSpPr txBox="1"/>
          <p:nvPr/>
        </p:nvSpPr>
        <p:spPr>
          <a:xfrm>
            <a:off x="1369694" y="5798101"/>
            <a:ext cx="5335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Primjer kako s pomoću </a:t>
            </a:r>
            <a:r>
              <a:rPr lang="hr-HR" sz="1400" b="1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dihotomskog</a:t>
            </a:r>
            <a:r>
              <a:rPr lang="hr-HR" sz="14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ključa možeš odrediti vrstu drveća na temelju proučavanja njihovih listova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id="{89B5C875-6504-4998-A806-94DD0085BA3A}"/>
              </a:ext>
            </a:extLst>
          </p:cNvPr>
          <p:cNvCxnSpPr>
            <a:cxnSpLocks/>
          </p:cNvCxnSpPr>
          <p:nvPr/>
        </p:nvCxnSpPr>
        <p:spPr>
          <a:xfrm>
            <a:off x="1642361" y="150900"/>
            <a:ext cx="0" cy="513025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Ravni poveznik 4">
            <a:extLst>
              <a:ext uri="{FF2B5EF4-FFF2-40B4-BE49-F238E27FC236}">
                <a16:creationId xmlns:a16="http://schemas.microsoft.com/office/drawing/2014/main" id="{FC514955-C149-409C-A1BB-197D85CB4836}"/>
              </a:ext>
            </a:extLst>
          </p:cNvPr>
          <p:cNvCxnSpPr>
            <a:cxnSpLocks/>
          </p:cNvCxnSpPr>
          <p:nvPr/>
        </p:nvCxnSpPr>
        <p:spPr>
          <a:xfrm>
            <a:off x="6384524" y="150900"/>
            <a:ext cx="0" cy="513025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6E92881C-1A9B-41CC-B0AE-7A4E2E52DB6D}"/>
              </a:ext>
            </a:extLst>
          </p:cNvPr>
          <p:cNvCxnSpPr>
            <a:cxnSpLocks/>
          </p:cNvCxnSpPr>
          <p:nvPr/>
        </p:nvCxnSpPr>
        <p:spPr>
          <a:xfrm>
            <a:off x="239697" y="862593"/>
            <a:ext cx="8612892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Naslov 1">
            <a:extLst>
              <a:ext uri="{FF2B5EF4-FFF2-40B4-BE49-F238E27FC236}">
                <a16:creationId xmlns:a16="http://schemas.microsoft.com/office/drawing/2014/main" id="{6DBB49D6-717A-4931-AB67-932C81FD47FB}"/>
              </a:ext>
            </a:extLst>
          </p:cNvPr>
          <p:cNvSpPr txBox="1">
            <a:spLocks/>
          </p:cNvSpPr>
          <p:nvPr/>
        </p:nvSpPr>
        <p:spPr bwMode="gray">
          <a:xfrm>
            <a:off x="512576" y="282583"/>
            <a:ext cx="944214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KORAK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5F4ADF29-9E11-4F95-ADCA-8CE8BB78EBFD}"/>
              </a:ext>
            </a:extLst>
          </p:cNvPr>
          <p:cNvSpPr txBox="1">
            <a:spLocks/>
          </p:cNvSpPr>
          <p:nvPr/>
        </p:nvSpPr>
        <p:spPr bwMode="gray">
          <a:xfrm>
            <a:off x="3089110" y="265567"/>
            <a:ext cx="1800685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OBILJEŽJA LISTA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F122D943-6357-4E10-919C-2BC810C5F5DE}"/>
              </a:ext>
            </a:extLst>
          </p:cNvPr>
          <p:cNvSpPr txBox="1">
            <a:spLocks/>
          </p:cNvSpPr>
          <p:nvPr/>
        </p:nvSpPr>
        <p:spPr bwMode="gray">
          <a:xfrm>
            <a:off x="6648525" y="265567"/>
            <a:ext cx="1069981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VRSTA</a:t>
            </a:r>
          </a:p>
        </p:txBody>
      </p: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4A944F06-3A90-4315-A813-42C143911D87}"/>
              </a:ext>
            </a:extLst>
          </p:cNvPr>
          <p:cNvCxnSpPr>
            <a:cxnSpLocks/>
          </p:cNvCxnSpPr>
          <p:nvPr/>
        </p:nvCxnSpPr>
        <p:spPr>
          <a:xfrm>
            <a:off x="271508" y="2293376"/>
            <a:ext cx="8629519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98FEDDF7-A53A-45BC-A2A3-FB35233571D7}"/>
              </a:ext>
            </a:extLst>
          </p:cNvPr>
          <p:cNvCxnSpPr>
            <a:cxnSpLocks/>
          </p:cNvCxnSpPr>
          <p:nvPr/>
        </p:nvCxnSpPr>
        <p:spPr>
          <a:xfrm>
            <a:off x="319946" y="3724051"/>
            <a:ext cx="8581081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09F79D09-D53C-4A5B-ADE3-89180176E340}"/>
              </a:ext>
            </a:extLst>
          </p:cNvPr>
          <p:cNvSpPr txBox="1"/>
          <p:nvPr/>
        </p:nvSpPr>
        <p:spPr>
          <a:xfrm>
            <a:off x="668171" y="994276"/>
            <a:ext cx="923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4. a</a:t>
            </a:r>
          </a:p>
          <a:p>
            <a:endParaRPr lang="hr-HR" dirty="0"/>
          </a:p>
          <a:p>
            <a:r>
              <a:rPr lang="hr-HR" dirty="0"/>
              <a:t>4. b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6B4F861E-E506-400A-8556-78CFEE603039}"/>
              </a:ext>
            </a:extLst>
          </p:cNvPr>
          <p:cNvSpPr txBox="1"/>
          <p:nvPr/>
        </p:nvSpPr>
        <p:spPr>
          <a:xfrm>
            <a:off x="658123" y="2387234"/>
            <a:ext cx="923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5. a</a:t>
            </a:r>
          </a:p>
          <a:p>
            <a:endParaRPr lang="hr-HR" dirty="0"/>
          </a:p>
          <a:p>
            <a:r>
              <a:rPr lang="hr-HR" dirty="0"/>
              <a:t>5. b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5531597B-1854-455C-973B-0DDFE55D96AB}"/>
              </a:ext>
            </a:extLst>
          </p:cNvPr>
          <p:cNvSpPr txBox="1"/>
          <p:nvPr/>
        </p:nvSpPr>
        <p:spPr>
          <a:xfrm>
            <a:off x="675519" y="3845972"/>
            <a:ext cx="923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6. a</a:t>
            </a:r>
          </a:p>
          <a:p>
            <a:endParaRPr lang="hr-HR" dirty="0"/>
          </a:p>
          <a:p>
            <a:r>
              <a:rPr lang="hr-HR" dirty="0"/>
              <a:t>6. b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6EFE53A2-6855-4FCF-8292-9118DFA4136F}"/>
              </a:ext>
            </a:extLst>
          </p:cNvPr>
          <p:cNvSpPr txBox="1"/>
          <p:nvPr/>
        </p:nvSpPr>
        <p:spPr>
          <a:xfrm>
            <a:off x="1800430" y="949389"/>
            <a:ext cx="4378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lisne su žile razgranate iz jedne središnje točke… </a:t>
            </a: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idi na korak </a:t>
            </a:r>
            <a:r>
              <a:rPr lang="hr-HR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</a:t>
            </a:r>
          </a:p>
          <a:p>
            <a:endParaRPr lang="hr-H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lisne su žile razgranate iz jedne lisne žile</a:t>
            </a: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idi na korak </a:t>
            </a:r>
            <a:r>
              <a:rPr lang="hr-HR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547523B0-E53F-4E4A-8C39-29D41D712FFD}"/>
              </a:ext>
            </a:extLst>
          </p:cNvPr>
          <p:cNvSpPr txBox="1"/>
          <p:nvPr/>
        </p:nvSpPr>
        <p:spPr>
          <a:xfrm>
            <a:off x="1795619" y="2433401"/>
            <a:ext cx="2474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srcolik oblik lista</a:t>
            </a:r>
          </a:p>
          <a:p>
            <a:endParaRPr lang="hr-HR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1600" b="1" dirty="0" err="1">
                <a:ln w="0"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dlanasto</a:t>
            </a:r>
            <a:r>
              <a:rPr lang="hr-HR" sz="1600" b="1" dirty="0">
                <a:ln w="0"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urezani list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4D71AC3C-C778-4192-8D7A-536664C33766}"/>
              </a:ext>
            </a:extLst>
          </p:cNvPr>
          <p:cNvSpPr txBox="1"/>
          <p:nvPr/>
        </p:nvSpPr>
        <p:spPr>
          <a:xfrm>
            <a:off x="6938809" y="3325996"/>
            <a:ext cx="618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lipa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DB27129A-ECEC-4D5F-9CC8-210572BD7200}"/>
              </a:ext>
            </a:extLst>
          </p:cNvPr>
          <p:cNvSpPr txBox="1"/>
          <p:nvPr/>
        </p:nvSpPr>
        <p:spPr>
          <a:xfrm>
            <a:off x="1839172" y="3921854"/>
            <a:ext cx="437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 s nazubljenim rubovima</a:t>
            </a:r>
          </a:p>
          <a:p>
            <a:endParaRPr lang="hr-HR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hr-HR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 s ravnim rubovima</a:t>
            </a: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id="{68FA0731-8AE5-4738-9F33-8572D02395B3}"/>
              </a:ext>
            </a:extLst>
          </p:cNvPr>
          <p:cNvSpPr txBox="1"/>
          <p:nvPr/>
        </p:nvSpPr>
        <p:spPr>
          <a:xfrm>
            <a:off x="6973187" y="5003117"/>
            <a:ext cx="752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breza</a:t>
            </a:r>
          </a:p>
        </p:txBody>
      </p:sp>
      <p:sp>
        <p:nvSpPr>
          <p:cNvPr id="40" name="TekstniOkvir 39">
            <a:extLst>
              <a:ext uri="{FF2B5EF4-FFF2-40B4-BE49-F238E27FC236}">
                <a16:creationId xmlns:a16="http://schemas.microsoft.com/office/drawing/2014/main" id="{3081A8FE-E509-42DB-B18F-F11A0662EFAB}"/>
              </a:ext>
            </a:extLst>
          </p:cNvPr>
          <p:cNvSpPr txBox="1"/>
          <p:nvPr/>
        </p:nvSpPr>
        <p:spPr>
          <a:xfrm>
            <a:off x="8605624" y="4834348"/>
            <a:ext cx="1072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magnolija</a:t>
            </a:r>
          </a:p>
        </p:txBody>
      </p:sp>
      <p:sp>
        <p:nvSpPr>
          <p:cNvPr id="46" name="Strelica: zakrivljeno ulijevo 45">
            <a:extLst>
              <a:ext uri="{FF2B5EF4-FFF2-40B4-BE49-F238E27FC236}">
                <a16:creationId xmlns:a16="http://schemas.microsoft.com/office/drawing/2014/main" id="{77C41609-C8D4-4C31-8A80-0426E5B788CE}"/>
              </a:ext>
            </a:extLst>
          </p:cNvPr>
          <p:cNvSpPr/>
          <p:nvPr/>
        </p:nvSpPr>
        <p:spPr>
          <a:xfrm>
            <a:off x="9173238" y="272854"/>
            <a:ext cx="561728" cy="1379126"/>
          </a:xfrm>
          <a:prstGeom prst="curvedLeftArrow">
            <a:avLst/>
          </a:prstGeom>
          <a:solidFill>
            <a:schemeClr val="accent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47" name="TekstniOkvir 46">
            <a:extLst>
              <a:ext uri="{FF2B5EF4-FFF2-40B4-BE49-F238E27FC236}">
                <a16:creationId xmlns:a16="http://schemas.microsoft.com/office/drawing/2014/main" id="{24A0B561-4B1F-49DA-95A7-1F424A87EB57}"/>
              </a:ext>
            </a:extLst>
          </p:cNvPr>
          <p:cNvSpPr txBox="1"/>
          <p:nvPr/>
        </p:nvSpPr>
        <p:spPr>
          <a:xfrm>
            <a:off x="6705174" y="1101594"/>
            <a:ext cx="1975920" cy="73866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solidFill>
                  <a:schemeClr val="accent1"/>
                </a:solidFill>
              </a:rPr>
              <a:t>nastavi čitati upute dok ne povežeš svoj list s opisom i slikom</a:t>
            </a:r>
          </a:p>
        </p:txBody>
      </p:sp>
      <p:sp>
        <p:nvSpPr>
          <p:cNvPr id="28" name="Strelica: zakrivljeno ulijevo 27">
            <a:extLst>
              <a:ext uri="{FF2B5EF4-FFF2-40B4-BE49-F238E27FC236}">
                <a16:creationId xmlns:a16="http://schemas.microsoft.com/office/drawing/2014/main" id="{08211EA2-E153-43CB-97BA-B7518F1FDF77}"/>
              </a:ext>
            </a:extLst>
          </p:cNvPr>
          <p:cNvSpPr/>
          <p:nvPr/>
        </p:nvSpPr>
        <p:spPr>
          <a:xfrm>
            <a:off x="9998693" y="1532501"/>
            <a:ext cx="875392" cy="4278734"/>
          </a:xfrm>
          <a:prstGeom prst="curvedLeftArrow">
            <a:avLst/>
          </a:prstGeom>
          <a:solidFill>
            <a:schemeClr val="accent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E33295E6-6C79-4F64-9DCC-5B59F109A528}"/>
              </a:ext>
            </a:extLst>
          </p:cNvPr>
          <p:cNvSpPr txBox="1"/>
          <p:nvPr/>
        </p:nvSpPr>
        <p:spPr>
          <a:xfrm>
            <a:off x="8231696" y="3321494"/>
            <a:ext cx="618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javor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9BBF694-4F33-4E5B-90F5-477E51A94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488" t="8554" r="23640" b="18820"/>
          <a:stretch/>
        </p:blipFill>
        <p:spPr>
          <a:xfrm rot="5400000">
            <a:off x="6736437" y="2346596"/>
            <a:ext cx="897910" cy="1066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740AB78-6012-47CD-A963-466AC1F88D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68" t="14011" r="17039" b="13350"/>
          <a:stretch/>
        </p:blipFill>
        <p:spPr>
          <a:xfrm>
            <a:off x="8005037" y="2439152"/>
            <a:ext cx="982437" cy="881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C55F456-E2E0-4A88-A8AA-EFBED14D83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7936" t="3285" r="17083" b="5448"/>
          <a:stretch/>
        </p:blipFill>
        <p:spPr>
          <a:xfrm rot="10800000">
            <a:off x="6752880" y="3806200"/>
            <a:ext cx="1072414" cy="1129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7C5C99C5-A409-4718-A5DF-90A1409E93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33475" t="54211" r="48094" b="-981"/>
          <a:stretch/>
        </p:blipFill>
        <p:spPr>
          <a:xfrm rot="14977097">
            <a:off x="8572758" y="3565572"/>
            <a:ext cx="656538" cy="1569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TekstniOkvir 33">
            <a:extLst>
              <a:ext uri="{FF2B5EF4-FFF2-40B4-BE49-F238E27FC236}">
                <a16:creationId xmlns:a16="http://schemas.microsoft.com/office/drawing/2014/main" id="{4A116290-EED8-4323-BF5E-687CFFEA7F24}"/>
              </a:ext>
            </a:extLst>
          </p:cNvPr>
          <p:cNvSpPr txBox="1"/>
          <p:nvPr/>
        </p:nvSpPr>
        <p:spPr>
          <a:xfrm>
            <a:off x="2455935" y="7004996"/>
            <a:ext cx="224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9" tooltip="https://en.wikipedia.org/wiki/File:Sweetbay_Magnolia_Magnolia_virginiana_Flower_Closeup_2242px.jpg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10" tooltip="https://creativecommons.org/licenses/by-sa/3.0/"/>
              </a:rPr>
              <a:t>CC BY-SA</a:t>
            </a:r>
            <a:endParaRPr lang="hr-HR" sz="900"/>
          </a:p>
        </p:txBody>
      </p:sp>
      <p:sp>
        <p:nvSpPr>
          <p:cNvPr id="44" name="TekstniOkvir 43">
            <a:extLst>
              <a:ext uri="{FF2B5EF4-FFF2-40B4-BE49-F238E27FC236}">
                <a16:creationId xmlns:a16="http://schemas.microsoft.com/office/drawing/2014/main" id="{33AC815D-21EE-4D9F-9D3A-B5467392A048}"/>
              </a:ext>
            </a:extLst>
          </p:cNvPr>
          <p:cNvSpPr txBox="1"/>
          <p:nvPr/>
        </p:nvSpPr>
        <p:spPr>
          <a:xfrm>
            <a:off x="7183515" y="5482237"/>
            <a:ext cx="2759741" cy="9541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solidFill>
                  <a:schemeClr val="accent1"/>
                </a:solidFill>
              </a:rPr>
              <a:t>tvoj list ima </a:t>
            </a:r>
            <a:r>
              <a:rPr lang="hr-HR" sz="1400" u="sng" dirty="0">
                <a:solidFill>
                  <a:schemeClr val="accent1"/>
                </a:solidFill>
              </a:rPr>
              <a:t>nazubljene rubove</a:t>
            </a:r>
            <a:r>
              <a:rPr lang="hr-HR" sz="1400" dirty="0">
                <a:solidFill>
                  <a:schemeClr val="accent1"/>
                </a:solidFill>
              </a:rPr>
              <a:t> pa prema tome zaključuješ da je riječ o listu </a:t>
            </a:r>
            <a:r>
              <a:rPr lang="hr-HR" sz="1400" b="1" dirty="0">
                <a:solidFill>
                  <a:schemeClr val="accent1"/>
                </a:solidFill>
              </a:rPr>
              <a:t>BREZE</a:t>
            </a:r>
          </a:p>
        </p:txBody>
      </p:sp>
    </p:spTree>
    <p:extLst>
      <p:ext uri="{BB962C8B-B14F-4D97-AF65-F5344CB8AC3E}">
        <p14:creationId xmlns:p14="http://schemas.microsoft.com/office/powerpoint/2010/main" val="2639168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3" grpId="0" animBg="1"/>
      <p:bldP spid="14" grpId="0" animBg="1"/>
      <p:bldP spid="17" grpId="0"/>
      <p:bldP spid="19" grpId="0"/>
      <p:bldP spid="20" grpId="0"/>
      <p:bldP spid="21" grpId="0"/>
      <p:bldP spid="27" grpId="0"/>
      <p:bldP spid="30" grpId="0"/>
      <p:bldP spid="31" grpId="0"/>
      <p:bldP spid="37" grpId="0"/>
      <p:bldP spid="40" grpId="0"/>
      <p:bldP spid="46" grpId="0" animBg="1"/>
      <p:bldP spid="47" grpId="0" animBg="1"/>
      <p:bldP spid="28" grpId="0" animBg="1"/>
      <p:bldP spid="32" grpId="0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0F0D4060-2590-4937-B9CD-0968D5283ECA}"/>
              </a:ext>
            </a:extLst>
          </p:cNvPr>
          <p:cNvSpPr txBox="1">
            <a:spLocks/>
          </p:cNvSpPr>
          <p:nvPr/>
        </p:nvSpPr>
        <p:spPr bwMode="gray">
          <a:xfrm>
            <a:off x="464421" y="743807"/>
            <a:ext cx="7267339" cy="83026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NARODNA (UOBIČAJENA) IMENA su imena organizama koja se u različitim krajevima i različitim državama različito nazivaju.</a:t>
            </a:r>
            <a:endParaRPr lang="hr-HR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BC6F311-FB37-4A29-A387-2C9A8B6D0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71090" y="2214880"/>
            <a:ext cx="2560670" cy="34142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DFED959-8B76-4A37-9D87-09B21B007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85458" y="2790447"/>
            <a:ext cx="3481389" cy="24097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kstniOkvir 9">
            <a:extLst>
              <a:ext uri="{FF2B5EF4-FFF2-40B4-BE49-F238E27FC236}">
                <a16:creationId xmlns:a16="http://schemas.microsoft.com/office/drawing/2014/main" id="{934E394A-4850-4B16-B3F4-B346246DBBEB}"/>
              </a:ext>
            </a:extLst>
          </p:cNvPr>
          <p:cNvSpPr txBox="1"/>
          <p:nvPr/>
        </p:nvSpPr>
        <p:spPr>
          <a:xfrm>
            <a:off x="8009690" y="783550"/>
            <a:ext cx="331026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Što su to NARODNA IMENA organizama? Navedi primjer.</a:t>
            </a:r>
          </a:p>
        </p:txBody>
      </p:sp>
      <p:sp>
        <p:nvSpPr>
          <p:cNvPr id="8" name="TekstniOkvir 9">
            <a:extLst>
              <a:ext uri="{FF2B5EF4-FFF2-40B4-BE49-F238E27FC236}">
                <a16:creationId xmlns:a16="http://schemas.microsoft.com/office/drawing/2014/main" id="{84648586-64D5-4834-89C6-1A86F1E6796F}"/>
              </a:ext>
            </a:extLst>
          </p:cNvPr>
          <p:cNvSpPr txBox="1"/>
          <p:nvPr/>
        </p:nvSpPr>
        <p:spPr>
          <a:xfrm>
            <a:off x="8553856" y="3622118"/>
            <a:ext cx="331026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Kakva imena se rabe u stručnoj i znanstvenoj literaturi?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136B7BF-5AAE-467D-9C70-804F4DE83E5B}"/>
              </a:ext>
            </a:extLst>
          </p:cNvPr>
          <p:cNvSpPr txBox="1">
            <a:spLocks/>
          </p:cNvSpPr>
          <p:nvPr/>
        </p:nvSpPr>
        <p:spPr bwMode="gray">
          <a:xfrm>
            <a:off x="4376021" y="5820706"/>
            <a:ext cx="7267339" cy="748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Narodna imena se </a:t>
            </a:r>
            <a:r>
              <a:rPr lang="hr-HR" sz="18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rabe u stručnoj i znanstvenoj literaturi već se upotrebljavaju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ZNANSTVENA IMENA 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pojedinih vrsta.</a:t>
            </a:r>
          </a:p>
        </p:txBody>
      </p:sp>
    </p:spTree>
    <p:extLst>
      <p:ext uri="{BB962C8B-B14F-4D97-AF65-F5344CB8AC3E}">
        <p14:creationId xmlns:p14="http://schemas.microsoft.com/office/powerpoint/2010/main" val="3392552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421</TotalTime>
  <Words>1500</Words>
  <Application>Microsoft Office PowerPoint</Application>
  <PresentationFormat>Široki zaslon</PresentationFormat>
  <Paragraphs>276</Paragraphs>
  <Slides>26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31" baseType="lpstr">
      <vt:lpstr>Century Gothic</vt:lpstr>
      <vt:lpstr>Freestyle Script</vt:lpstr>
      <vt:lpstr>Wingdings</vt:lpstr>
      <vt:lpstr>Wingdings 3</vt:lpstr>
      <vt:lpstr>Isječak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101</cp:revision>
  <dcterms:created xsi:type="dcterms:W3CDTF">2020-06-28T16:21:35Z</dcterms:created>
  <dcterms:modified xsi:type="dcterms:W3CDTF">2020-08-05T16:38:18Z</dcterms:modified>
</cp:coreProperties>
</file>